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41" autoAdjust="0"/>
  </p:normalViewPr>
  <p:slideViewPr>
    <p:cSldViewPr>
      <p:cViewPr>
        <p:scale>
          <a:sx n="114" d="100"/>
          <a:sy n="114" d="100"/>
        </p:scale>
        <p:origin x="-2296" y="-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706A99-6527-42F2-A15D-76F5BD3D0531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38E9FA2-0D8D-4930-9196-AB4FEDC41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67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606E9-0561-42DF-A8BA-0232B5E3E678}" type="datetimeFigureOut">
              <a:rPr lang="en-US" smtClean="0"/>
              <a:pPr/>
              <a:t>8/10/15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1661D-5D0D-4776-B414-9D8018893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7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http://www.nytimes.com/2013/12/10/business/media/if-a-story-is-viral-truth-may-be-taking-a-beating.html?pagewanted=all&amp;_r=0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1661D-5D0D-4776-B414-9D80188939C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1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D5A1845-F277-4589-9C42-6B085B431008}" type="datetimeFigureOut">
              <a:rPr lang="en-US" smtClean="0"/>
              <a:pPr/>
              <a:t>8/10/15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47C3018-F553-4831-9A79-B1E243E50F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whynewsmatters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png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Know Your News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6858000" cy="914400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Introduction to News Literacy 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3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7543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News Literacy:</a:t>
            </a:r>
          </a:p>
          <a:p>
            <a:endParaRPr lang="en-US" sz="2400" dirty="0"/>
          </a:p>
          <a:p>
            <a:r>
              <a:rPr lang="en-US" sz="2400" i="1" dirty="0" smtClean="0">
                <a:solidFill>
                  <a:schemeClr val="accent5"/>
                </a:solidFill>
              </a:rPr>
              <a:t>The </a:t>
            </a:r>
            <a:r>
              <a:rPr lang="en-US" sz="2400" i="1" dirty="0">
                <a:solidFill>
                  <a:schemeClr val="accent5"/>
                </a:solidFill>
              </a:rPr>
              <a:t>ability to use critical thinking skills to judge the reliability and credibility of news</a:t>
            </a:r>
            <a:r>
              <a:rPr lang="en-US" sz="2400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400" i="1" dirty="0">
                <a:solidFill>
                  <a:schemeClr val="accent5"/>
                </a:solidFill>
              </a:rPr>
              <a:t>reports and information sources. </a:t>
            </a:r>
            <a:endParaRPr lang="en-US" i="1" dirty="0">
              <a:solidFill>
                <a:schemeClr val="accent5"/>
              </a:solidFill>
            </a:endParaRPr>
          </a:p>
          <a:p>
            <a:pPr algn="r"/>
            <a:r>
              <a:rPr lang="en-US" dirty="0" smtClean="0"/>
              <a:t>							 	</a:t>
            </a:r>
          </a:p>
          <a:p>
            <a:pPr algn="r"/>
            <a:endParaRPr lang="en-US" dirty="0">
              <a:hlinkClick r:id="rId2"/>
            </a:endParaRPr>
          </a:p>
          <a:p>
            <a:pPr algn="r"/>
            <a:endParaRPr lang="en-US" dirty="0" smtClean="0">
              <a:hlinkClick r:id="rId2"/>
            </a:endParaRPr>
          </a:p>
          <a:p>
            <a:pPr algn="r"/>
            <a:endParaRPr lang="en-US" dirty="0">
              <a:hlinkClick r:id="rId2"/>
            </a:endParaRPr>
          </a:p>
          <a:p>
            <a:pPr algn="r"/>
            <a:endParaRPr lang="en-US" dirty="0" smtClean="0">
              <a:hlinkClick r:id="rId2"/>
            </a:endParaRPr>
          </a:p>
          <a:p>
            <a:pPr algn="r"/>
            <a:endParaRPr lang="en-US" dirty="0">
              <a:hlinkClick r:id="rId2"/>
            </a:endParaRPr>
          </a:p>
          <a:p>
            <a:pPr algn="r"/>
            <a:endParaRPr lang="en-US" dirty="0" smtClean="0">
              <a:hlinkClick r:id="rId2"/>
            </a:endParaRPr>
          </a:p>
          <a:p>
            <a:pPr algn="r"/>
            <a:endParaRPr lang="en-US" dirty="0">
              <a:hlinkClick r:id="rId2"/>
            </a:endParaRPr>
          </a:p>
          <a:p>
            <a:pPr algn="r"/>
            <a:endParaRPr lang="en-US" dirty="0" smtClean="0">
              <a:hlinkClick r:id="rId2"/>
            </a:endParaRPr>
          </a:p>
          <a:p>
            <a:pPr algn="r"/>
            <a:endParaRPr lang="en-US" dirty="0">
              <a:hlinkClick r:id="rId2"/>
            </a:endParaRPr>
          </a:p>
          <a:p>
            <a:pPr algn="r"/>
            <a:endParaRPr lang="en-US" dirty="0" smtClean="0">
              <a:hlinkClick r:id="rId2"/>
            </a:endParaRPr>
          </a:p>
          <a:p>
            <a:pPr algn="r"/>
            <a:r>
              <a:rPr lang="en-US" dirty="0" smtClean="0">
                <a:hlinkClick r:id="rId2"/>
              </a:rPr>
              <a:t>www.whynewsmatters.org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2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752600"/>
            <a:ext cx="708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news?</a:t>
            </a:r>
          </a:p>
          <a:p>
            <a:endParaRPr lang="en-US" sz="2800" dirty="0"/>
          </a:p>
          <a:p>
            <a:r>
              <a:rPr lang="en-US" sz="2800" i="1" dirty="0" smtClean="0">
                <a:solidFill>
                  <a:schemeClr val="accent5"/>
                </a:solidFill>
              </a:rPr>
              <a:t>Standard, objective, fact-based reporting on a current matter of public concern. </a:t>
            </a:r>
            <a:endParaRPr lang="en-US" sz="28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9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81000"/>
            <a:ext cx="6858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Where do we get our news? </a:t>
            </a: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Newspapers and magazines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Websites, blogs, apps on mobile devices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Radio, podcasts, television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Social media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444" y="5428574"/>
            <a:ext cx="533400" cy="533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027" y="5400709"/>
            <a:ext cx="540059" cy="5400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124200"/>
            <a:ext cx="1468515" cy="19280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4"/>
          <a:stretch/>
        </p:blipFill>
        <p:spPr>
          <a:xfrm>
            <a:off x="381000" y="3048001"/>
            <a:ext cx="3360938" cy="13018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518" y="3148614"/>
            <a:ext cx="1847019" cy="14398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06" y="5459957"/>
            <a:ext cx="6445188" cy="8115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5" t="-389" r="12385" b="72234"/>
          <a:stretch/>
        </p:blipFill>
        <p:spPr>
          <a:xfrm>
            <a:off x="410592" y="4547683"/>
            <a:ext cx="3366117" cy="71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9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7893" y="685800"/>
            <a:ext cx="7315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Questions to ask yourself when reading or listening to a piece of information: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What type of content is this?</a:t>
            </a:r>
          </a:p>
          <a:p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5"/>
                </a:solidFill>
              </a:rPr>
              <a:t>Is it news, an opinion piece, raw information, an interview, an advertisement, propaganda or entertainment?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lvl="1" indent="53975">
              <a:buFont typeface="Arial" panose="020B0604020202020204" pitchFamily="34" charset="0"/>
              <a:buChar char="•"/>
            </a:pPr>
            <a:r>
              <a:rPr lang="en-US" sz="2000" dirty="0" smtClean="0"/>
              <a:t> Who is the author &amp; producer?</a:t>
            </a:r>
          </a:p>
          <a:p>
            <a:pPr marL="457200" lvl="2"/>
            <a:endParaRPr lang="en-US" sz="2000" dirty="0"/>
          </a:p>
          <a:p>
            <a:pPr marL="0" lvl="1"/>
            <a:endParaRPr lang="en-US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152748" y="5791200"/>
            <a:ext cx="3581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Adapted from:</a:t>
            </a:r>
          </a:p>
          <a:p>
            <a:r>
              <a:rPr lang="en-US" sz="1200" dirty="0" smtClean="0"/>
              <a:t>Blur: How to Know What to Believe in the Age of Information Overload by Tom </a:t>
            </a:r>
            <a:r>
              <a:rPr lang="en-US" sz="1200" dirty="0" err="1" smtClean="0"/>
              <a:t>Rosenstiel</a:t>
            </a:r>
            <a:r>
              <a:rPr lang="en-US" sz="1200" dirty="0" smtClean="0"/>
              <a:t> and Bill Kovach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54014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295400"/>
            <a:ext cx="8305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Who are the sources cited, and are they credible?</a:t>
            </a:r>
          </a:p>
          <a:p>
            <a:endParaRPr lang="en-US" sz="2000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/>
                </a:solidFill>
              </a:rPr>
              <a:t>If people are quoted, who are they? A political official? An expert in a particular field? An eye-witness on the scene?</a:t>
            </a:r>
          </a:p>
          <a:p>
            <a:endParaRPr lang="en-US" dirty="0" smtClean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/>
                </a:solidFill>
              </a:rPr>
              <a:t>If research or reports are referenced, what organizations produced and funded such research? What background is offered?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436752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are left unsure, then investigate further.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52748" y="5791200"/>
            <a:ext cx="3581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Adapted from:</a:t>
            </a:r>
          </a:p>
          <a:p>
            <a:r>
              <a:rPr lang="en-US" sz="1200" dirty="0" smtClean="0"/>
              <a:t>Blur: How to Know What to Believe in the Age of Information Overload by Tom </a:t>
            </a:r>
            <a:r>
              <a:rPr lang="en-US" sz="1200" dirty="0" err="1" smtClean="0"/>
              <a:t>Rosenstiel</a:t>
            </a:r>
            <a:r>
              <a:rPr lang="en-US" sz="1200" dirty="0" smtClean="0"/>
              <a:t> and Bill Kovach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9912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7772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Is the evidence clear or transparent?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/>
                </a:solidFill>
              </a:rPr>
              <a:t>Is it clear how the source knows the information he/she is providing? Did the reporter or author check multiple sources?</a:t>
            </a:r>
          </a:p>
          <a:p>
            <a:endParaRPr lang="en-US" dirty="0" smtClean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/>
                </a:solidFill>
              </a:rPr>
              <a:t>Does the article make sense? Is there information missing or still developing? If so, has that been acknowledged by the author? 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52748" y="5791200"/>
            <a:ext cx="3581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Adapted from:</a:t>
            </a:r>
          </a:p>
          <a:p>
            <a:r>
              <a:rPr lang="en-US" sz="1200" dirty="0" smtClean="0"/>
              <a:t>Blur: How to Know What to Believe in the Age of Information Overload by Tom </a:t>
            </a:r>
            <a:r>
              <a:rPr lang="en-US" sz="1200" dirty="0" err="1" smtClean="0"/>
              <a:t>Rosenstiel</a:t>
            </a:r>
            <a:r>
              <a:rPr lang="en-US" sz="1200" dirty="0" smtClean="0"/>
              <a:t> and Bill Kovach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897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5700" y="609600"/>
            <a:ext cx="7536300" cy="6709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News in a Digital Age</a:t>
            </a:r>
            <a:r>
              <a:rPr lang="en-US" sz="3200" b="1" dirty="0" smtClean="0"/>
              <a:t>?</a:t>
            </a:r>
          </a:p>
          <a:p>
            <a:endParaRPr lang="en-US" dirty="0"/>
          </a:p>
          <a:p>
            <a:r>
              <a:rPr lang="en-US" sz="2000" dirty="0" smtClean="0"/>
              <a:t>The Blurred Lines Between Fact &amp; Fiction in Online News Outlets.</a:t>
            </a:r>
          </a:p>
          <a:p>
            <a:endParaRPr lang="en-US" sz="2000" dirty="0"/>
          </a:p>
          <a:p>
            <a:endParaRPr lang="en-US" sz="2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accent5"/>
                </a:solidFill>
              </a:rPr>
              <a:t>Fictional news stories can quickly become trending topics that are mistaken for actual news.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5"/>
                </a:solidFill>
              </a:rPr>
              <a:t>This has occurred when online news organizations, including Gawker, </a:t>
            </a:r>
            <a:r>
              <a:rPr lang="en-US" sz="1600" dirty="0" err="1" smtClean="0">
                <a:solidFill>
                  <a:schemeClr val="accent5"/>
                </a:solidFill>
              </a:rPr>
              <a:t>BuzzFeed</a:t>
            </a:r>
            <a:r>
              <a:rPr lang="en-US" sz="1600" dirty="0" smtClean="0">
                <a:solidFill>
                  <a:schemeClr val="accent5"/>
                </a:solidFill>
              </a:rPr>
              <a:t>, The Huffington Post, and </a:t>
            </a:r>
            <a:r>
              <a:rPr lang="en-US" sz="1600" dirty="0" err="1" smtClean="0">
                <a:solidFill>
                  <a:schemeClr val="accent5"/>
                </a:solidFill>
              </a:rPr>
              <a:t>Mashable</a:t>
            </a:r>
            <a:r>
              <a:rPr lang="en-US" sz="1600" dirty="0" smtClean="0">
                <a:solidFill>
                  <a:schemeClr val="accent5"/>
                </a:solidFill>
              </a:rPr>
              <a:t> publish embellished or fictionalized accounts alongside serious &amp; credible news content.  </a:t>
            </a:r>
          </a:p>
          <a:p>
            <a:endParaRPr lang="en-US" sz="1600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5"/>
                </a:solidFill>
              </a:rPr>
              <a:t>Editors at these sites acknowledge frankly that there are trade-offs in balancing authenticity with the need to act quickly in a hyper-connected age that doesn’t allow much time for fact checking.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accent5"/>
              </a:solidFill>
            </a:endParaRPr>
          </a:p>
          <a:p>
            <a:endParaRPr lang="en-US" sz="1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1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1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1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  <a:endParaRPr lang="en-US" sz="2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632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7162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News in a Digital 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What to believe, Tweet, post, like, and share?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sz="1600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5"/>
                </a:solidFill>
              </a:rPr>
              <a:t>Stories shared online or through phones and tablets can be seen and shared instantly. </a:t>
            </a:r>
          </a:p>
          <a:p>
            <a:endParaRPr lang="en-US" sz="1600" dirty="0" smtClean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5"/>
                </a:solidFill>
              </a:rPr>
              <a:t>Even if  someone you know or a celebrity shares a story, it might not be factual. </a:t>
            </a:r>
            <a:r>
              <a:rPr lang="en-US" sz="1600" dirty="0">
                <a:solidFill>
                  <a:schemeClr val="accent5"/>
                </a:solidFill>
              </a:rPr>
              <a:t> </a:t>
            </a:r>
            <a:r>
              <a:rPr lang="en-US" sz="1600" dirty="0" smtClean="0">
                <a:solidFill>
                  <a:schemeClr val="accent5"/>
                </a:solidFill>
              </a:rPr>
              <a:t>If you are unsure, look into the topic, click on the link &amp; review the original source before forming ad opinion on the topic or sharing with others. </a:t>
            </a:r>
            <a:endParaRPr lang="en-US" sz="1600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19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481</TotalTime>
  <Words>543</Words>
  <Application>Microsoft Macintosh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Essential</vt:lpstr>
      <vt:lpstr>Know Your News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 News</dc:title>
  <dc:creator>Lucianek, Christine</dc:creator>
  <cp:lastModifiedBy>Richard Karpel</cp:lastModifiedBy>
  <cp:revision>14</cp:revision>
  <cp:lastPrinted>2014-09-05T18:57:12Z</cp:lastPrinted>
  <dcterms:created xsi:type="dcterms:W3CDTF">2014-08-25T19:37:13Z</dcterms:created>
  <dcterms:modified xsi:type="dcterms:W3CDTF">2015-08-10T20:52:24Z</dcterms:modified>
</cp:coreProperties>
</file>