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tmp" ContentType="image/p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57"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7" d="100"/>
          <a:sy n="127" d="100"/>
        </p:scale>
        <p:origin x="-1920" y="-1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476D815-9D1B-4392-8FAA-6C0AB62A5D57}" type="datetimeFigureOut">
              <a:rPr lang="en-US" smtClean="0"/>
              <a:t>8/10/15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01851F-D6BC-45E7-9C1E-6D43916F47CD}" type="slidenum">
              <a:rPr lang="en-US" smtClean="0"/>
              <a:t>‹#›</a:t>
            </a:fld>
            <a:endParaRPr lang="en-US"/>
          </a:p>
        </p:txBody>
      </p:sp>
    </p:spTree>
    <p:extLst>
      <p:ext uri="{BB962C8B-B14F-4D97-AF65-F5344CB8AC3E}">
        <p14:creationId xmlns:p14="http://schemas.microsoft.com/office/powerpoint/2010/main" val="4138576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76D815-9D1B-4392-8FAA-6C0AB62A5D57}" type="datetimeFigureOut">
              <a:rPr lang="en-US" smtClean="0"/>
              <a:t>8/10/15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01851F-D6BC-45E7-9C1E-6D43916F47CD}" type="slidenum">
              <a:rPr lang="en-US" smtClean="0"/>
              <a:t>‹#›</a:t>
            </a:fld>
            <a:endParaRPr lang="en-US"/>
          </a:p>
        </p:txBody>
      </p:sp>
    </p:spTree>
    <p:extLst>
      <p:ext uri="{BB962C8B-B14F-4D97-AF65-F5344CB8AC3E}">
        <p14:creationId xmlns:p14="http://schemas.microsoft.com/office/powerpoint/2010/main" val="38690106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76D815-9D1B-4392-8FAA-6C0AB62A5D57}" type="datetimeFigureOut">
              <a:rPr lang="en-US" smtClean="0"/>
              <a:t>8/10/15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01851F-D6BC-45E7-9C1E-6D43916F47CD}" type="slidenum">
              <a:rPr lang="en-US" smtClean="0"/>
              <a:t>‹#›</a:t>
            </a:fld>
            <a:endParaRPr lang="en-US"/>
          </a:p>
        </p:txBody>
      </p:sp>
    </p:spTree>
    <p:extLst>
      <p:ext uri="{BB962C8B-B14F-4D97-AF65-F5344CB8AC3E}">
        <p14:creationId xmlns:p14="http://schemas.microsoft.com/office/powerpoint/2010/main" val="3449065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76D815-9D1B-4392-8FAA-6C0AB62A5D57}" type="datetimeFigureOut">
              <a:rPr lang="en-US" smtClean="0"/>
              <a:t>8/10/15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01851F-D6BC-45E7-9C1E-6D43916F47CD}" type="slidenum">
              <a:rPr lang="en-US" smtClean="0"/>
              <a:t>‹#›</a:t>
            </a:fld>
            <a:endParaRPr lang="en-US"/>
          </a:p>
        </p:txBody>
      </p:sp>
    </p:spTree>
    <p:extLst>
      <p:ext uri="{BB962C8B-B14F-4D97-AF65-F5344CB8AC3E}">
        <p14:creationId xmlns:p14="http://schemas.microsoft.com/office/powerpoint/2010/main" val="10093409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76D815-9D1B-4392-8FAA-6C0AB62A5D57}" type="datetimeFigureOut">
              <a:rPr lang="en-US" smtClean="0"/>
              <a:t>8/10/15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01851F-D6BC-45E7-9C1E-6D43916F47CD}" type="slidenum">
              <a:rPr lang="en-US" smtClean="0"/>
              <a:t>‹#›</a:t>
            </a:fld>
            <a:endParaRPr lang="en-US"/>
          </a:p>
        </p:txBody>
      </p:sp>
    </p:spTree>
    <p:extLst>
      <p:ext uri="{BB962C8B-B14F-4D97-AF65-F5344CB8AC3E}">
        <p14:creationId xmlns:p14="http://schemas.microsoft.com/office/powerpoint/2010/main" val="34679191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476D815-9D1B-4392-8FAA-6C0AB62A5D57}" type="datetimeFigureOut">
              <a:rPr lang="en-US" smtClean="0"/>
              <a:t>8/10/15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01851F-D6BC-45E7-9C1E-6D43916F47CD}" type="slidenum">
              <a:rPr lang="en-US" smtClean="0"/>
              <a:t>‹#›</a:t>
            </a:fld>
            <a:endParaRPr lang="en-US"/>
          </a:p>
        </p:txBody>
      </p:sp>
    </p:spTree>
    <p:extLst>
      <p:ext uri="{BB962C8B-B14F-4D97-AF65-F5344CB8AC3E}">
        <p14:creationId xmlns:p14="http://schemas.microsoft.com/office/powerpoint/2010/main" val="4195883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476D815-9D1B-4392-8FAA-6C0AB62A5D57}" type="datetimeFigureOut">
              <a:rPr lang="en-US" smtClean="0"/>
              <a:t>8/10/15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01851F-D6BC-45E7-9C1E-6D43916F47CD}" type="slidenum">
              <a:rPr lang="en-US" smtClean="0"/>
              <a:t>‹#›</a:t>
            </a:fld>
            <a:endParaRPr lang="en-US"/>
          </a:p>
        </p:txBody>
      </p:sp>
    </p:spTree>
    <p:extLst>
      <p:ext uri="{BB962C8B-B14F-4D97-AF65-F5344CB8AC3E}">
        <p14:creationId xmlns:p14="http://schemas.microsoft.com/office/powerpoint/2010/main" val="2062243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476D815-9D1B-4392-8FAA-6C0AB62A5D57}" type="datetimeFigureOut">
              <a:rPr lang="en-US" smtClean="0"/>
              <a:t>8/10/15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01851F-D6BC-45E7-9C1E-6D43916F47CD}" type="slidenum">
              <a:rPr lang="en-US" smtClean="0"/>
              <a:t>‹#›</a:t>
            </a:fld>
            <a:endParaRPr lang="en-US"/>
          </a:p>
        </p:txBody>
      </p:sp>
    </p:spTree>
    <p:extLst>
      <p:ext uri="{BB962C8B-B14F-4D97-AF65-F5344CB8AC3E}">
        <p14:creationId xmlns:p14="http://schemas.microsoft.com/office/powerpoint/2010/main" val="9419195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76D815-9D1B-4392-8FAA-6C0AB62A5D57}" type="datetimeFigureOut">
              <a:rPr lang="en-US" smtClean="0"/>
              <a:t>8/10/15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01851F-D6BC-45E7-9C1E-6D43916F47CD}" type="slidenum">
              <a:rPr lang="en-US" smtClean="0"/>
              <a:t>‹#›</a:t>
            </a:fld>
            <a:endParaRPr lang="en-US"/>
          </a:p>
        </p:txBody>
      </p:sp>
    </p:spTree>
    <p:extLst>
      <p:ext uri="{BB962C8B-B14F-4D97-AF65-F5344CB8AC3E}">
        <p14:creationId xmlns:p14="http://schemas.microsoft.com/office/powerpoint/2010/main" val="1975865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76D815-9D1B-4392-8FAA-6C0AB62A5D57}" type="datetimeFigureOut">
              <a:rPr lang="en-US" smtClean="0"/>
              <a:t>8/10/15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01851F-D6BC-45E7-9C1E-6D43916F47CD}" type="slidenum">
              <a:rPr lang="en-US" smtClean="0"/>
              <a:t>‹#›</a:t>
            </a:fld>
            <a:endParaRPr lang="en-US"/>
          </a:p>
        </p:txBody>
      </p:sp>
    </p:spTree>
    <p:extLst>
      <p:ext uri="{BB962C8B-B14F-4D97-AF65-F5344CB8AC3E}">
        <p14:creationId xmlns:p14="http://schemas.microsoft.com/office/powerpoint/2010/main" val="2833579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76D815-9D1B-4392-8FAA-6C0AB62A5D57}" type="datetimeFigureOut">
              <a:rPr lang="en-US" smtClean="0"/>
              <a:t>8/10/15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01851F-D6BC-45E7-9C1E-6D43916F47CD}" type="slidenum">
              <a:rPr lang="en-US" smtClean="0"/>
              <a:t>‹#›</a:t>
            </a:fld>
            <a:endParaRPr lang="en-US"/>
          </a:p>
        </p:txBody>
      </p:sp>
    </p:spTree>
    <p:extLst>
      <p:ext uri="{BB962C8B-B14F-4D97-AF65-F5344CB8AC3E}">
        <p14:creationId xmlns:p14="http://schemas.microsoft.com/office/powerpoint/2010/main" val="262261806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76D815-9D1B-4392-8FAA-6C0AB62A5D57}" type="datetimeFigureOut">
              <a:rPr lang="en-US" smtClean="0"/>
              <a:t>8/10/15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01851F-D6BC-45E7-9C1E-6D43916F47CD}" type="slidenum">
              <a:rPr lang="en-US" smtClean="0"/>
              <a:t>‹#›</a:t>
            </a:fld>
            <a:endParaRPr lang="en-US"/>
          </a:p>
        </p:txBody>
      </p:sp>
    </p:spTree>
    <p:extLst>
      <p:ext uri="{BB962C8B-B14F-4D97-AF65-F5344CB8AC3E}">
        <p14:creationId xmlns:p14="http://schemas.microsoft.com/office/powerpoint/2010/main" val="6904542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4" Type="http://schemas.openxmlformats.org/officeDocument/2006/relationships/image" Target="../media/image3.wmf"/><Relationship Id="rId1" Type="http://schemas.openxmlformats.org/officeDocument/2006/relationships/slideLayout" Target="../slideLayouts/slideLayout8.xml"/><Relationship Id="rId2" Type="http://schemas.openxmlformats.org/officeDocument/2006/relationships/image" Target="../media/image1.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hyperlink" Target="http://thenewsliteracyproject.org/lesson-consumers-guide-sourcing-news-reports" TargetMode="External"/><Relationship Id="rId3" Type="http://schemas.openxmlformats.org/officeDocument/2006/relationships/image" Target="../media/image4.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5.tmp"/></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6.tmp"/></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Water Issue in the United States</a:t>
            </a:r>
            <a:endParaRPr lang="en-US" dirty="0"/>
          </a:p>
        </p:txBody>
      </p:sp>
      <p:sp>
        <p:nvSpPr>
          <p:cNvPr id="3" name="Subtitle 2"/>
          <p:cNvSpPr>
            <a:spLocks noGrp="1"/>
          </p:cNvSpPr>
          <p:nvPr>
            <p:ph type="subTitle" idx="1"/>
          </p:nvPr>
        </p:nvSpPr>
        <p:spPr/>
        <p:txBody>
          <a:bodyPr/>
          <a:lstStyle/>
          <a:p>
            <a:r>
              <a:rPr lang="en-US" dirty="0" smtClean="0"/>
              <a:t>Applying News Literacy Principles</a:t>
            </a:r>
          </a:p>
          <a:p>
            <a:r>
              <a:rPr lang="en-US" dirty="0" smtClean="0"/>
              <a:t>in the Science Classroom</a:t>
            </a:r>
            <a:endParaRPr lang="en-US" dirty="0"/>
          </a:p>
        </p:txBody>
      </p:sp>
    </p:spTree>
    <p:extLst>
      <p:ext uri="{BB962C8B-B14F-4D97-AF65-F5344CB8AC3E}">
        <p14:creationId xmlns:p14="http://schemas.microsoft.com/office/powerpoint/2010/main" val="158609784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4400" dirty="0" smtClean="0"/>
              <a:t>News Literacy</a:t>
            </a:r>
            <a:endParaRPr lang="en-US" sz="4400" dirty="0"/>
          </a:p>
        </p:txBody>
      </p:sp>
      <p:pic>
        <p:nvPicPr>
          <p:cNvPr id="2051" name="Picture 3" descr="C:\Users\EGannon.CAMDENCSD\AppData\Local\Microsoft\Windows\Temporary Internet Files\Content.IE5\IQR8IGU3\MC900089830[1].wmf"/>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tretch>
            <a:fillRect/>
          </a:stretch>
        </p:blipFill>
        <p:spPr bwMode="auto">
          <a:xfrm>
            <a:off x="5791200" y="228600"/>
            <a:ext cx="3011297" cy="2975341"/>
          </a:xfrm>
          <a:prstGeom prst="rect">
            <a:avLst/>
          </a:prstGeom>
          <a:noFill/>
          <a:extLst>
            <a:ext uri="{909E8E84-426E-40dd-AFC4-6F175D3DCCD1}">
              <a14:hiddenFill xmlns:a14="http://schemas.microsoft.com/office/drawing/2010/main">
                <a:solidFill>
                  <a:srgbClr val="FFFFFF"/>
                </a:solidFill>
              </a14:hiddenFill>
            </a:ext>
          </a:extLst>
        </p:spPr>
      </p:pic>
      <p:sp>
        <p:nvSpPr>
          <p:cNvPr id="8" name="Text Placeholder 7"/>
          <p:cNvSpPr>
            <a:spLocks noGrp="1"/>
          </p:cNvSpPr>
          <p:nvPr>
            <p:ph type="body" sz="half" idx="2"/>
          </p:nvPr>
        </p:nvSpPr>
        <p:spPr>
          <a:xfrm>
            <a:off x="457200" y="1524000"/>
            <a:ext cx="3657600" cy="4602163"/>
          </a:xfrm>
        </p:spPr>
        <p:txBody>
          <a:bodyPr>
            <a:noAutofit/>
          </a:bodyPr>
          <a:lstStyle/>
          <a:p>
            <a:r>
              <a:rPr lang="en-US" sz="2400" dirty="0" smtClean="0"/>
              <a:t>Let’s discuss:</a:t>
            </a:r>
          </a:p>
          <a:p>
            <a:pPr marL="342900" indent="-342900">
              <a:buFont typeface="Arial" panose="020B0604020202020204" pitchFamily="34" charset="0"/>
              <a:buChar char="•"/>
            </a:pPr>
            <a:r>
              <a:rPr lang="en-US" sz="2400" dirty="0" smtClean="0"/>
              <a:t>Name a recent instance in which you got  information from a newspaper, TV news or an Internet news site that you later learned was incorrect.</a:t>
            </a:r>
          </a:p>
          <a:p>
            <a:pPr marL="342900" indent="-342900">
              <a:buFont typeface="Arial" panose="020B0604020202020204" pitchFamily="34" charset="0"/>
              <a:buChar char="•"/>
            </a:pPr>
            <a:r>
              <a:rPr lang="en-US" sz="2400" dirty="0" smtClean="0"/>
              <a:t>Is everything that you see or read in the news always factual?</a:t>
            </a:r>
            <a:endParaRPr lang="en-US" sz="2400" dirty="0"/>
          </a:p>
        </p:txBody>
      </p:sp>
      <p:pic>
        <p:nvPicPr>
          <p:cNvPr id="2052" name="Picture 4" descr="C:\Users\EGannon.CAMDENCSD\AppData\Local\Microsoft\Windows\Temporary Internet Files\Content.IE5\Q8X9Q30R\MC900286470[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7400" y="4114800"/>
            <a:ext cx="3031021" cy="2181911"/>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C:\Program Files\Microsoft Office\MEDIA\CAGCAT10\j0195384.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38600" y="2118102"/>
            <a:ext cx="2390775" cy="24406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033763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661763"/>
            <a:ext cx="6934200" cy="1162050"/>
          </a:xfrm>
        </p:spPr>
        <p:txBody>
          <a:bodyPr/>
          <a:lstStyle/>
          <a:p>
            <a:r>
              <a:rPr lang="en-US" dirty="0" smtClean="0"/>
              <a:t>Source: The News Literacy Project</a:t>
            </a:r>
            <a:br>
              <a:rPr lang="en-US" dirty="0" smtClean="0"/>
            </a:br>
            <a:endParaRPr lang="en-US" dirty="0"/>
          </a:p>
        </p:txBody>
      </p:sp>
      <p:sp>
        <p:nvSpPr>
          <p:cNvPr id="3" name="Content Placeholder 2"/>
          <p:cNvSpPr>
            <a:spLocks noGrp="1"/>
          </p:cNvSpPr>
          <p:nvPr>
            <p:ph idx="1"/>
          </p:nvPr>
        </p:nvSpPr>
        <p:spPr>
          <a:xfrm>
            <a:off x="4020070" y="1447800"/>
            <a:ext cx="5111750" cy="1403350"/>
          </a:xfrm>
        </p:spPr>
        <p:txBody>
          <a:bodyPr/>
          <a:lstStyle/>
          <a:p>
            <a:pPr marL="0" indent="0">
              <a:buNone/>
            </a:pPr>
            <a:r>
              <a:rPr lang="en-US" sz="4400" u="sng" dirty="0" smtClean="0">
                <a:hlinkClick r:id="rId2"/>
              </a:rPr>
              <a:t>Sources Video</a:t>
            </a:r>
          </a:p>
          <a:p>
            <a:pPr marL="0" indent="0">
              <a:buNone/>
            </a:pPr>
            <a:endParaRPr lang="en-US" u="sng" dirty="0">
              <a:hlinkClick r:id="rId2"/>
            </a:endParaRPr>
          </a:p>
        </p:txBody>
      </p:sp>
      <p:sp>
        <p:nvSpPr>
          <p:cNvPr id="4" name="Text Placeholder 3"/>
          <p:cNvSpPr>
            <a:spLocks noGrp="1"/>
          </p:cNvSpPr>
          <p:nvPr>
            <p:ph type="body" sz="half" idx="2"/>
          </p:nvPr>
        </p:nvSpPr>
        <p:spPr/>
        <p:txBody>
          <a:bodyPr>
            <a:normAutofit/>
          </a:bodyPr>
          <a:lstStyle/>
          <a:p>
            <a:r>
              <a:rPr lang="en-US" sz="3600" dirty="0" smtClean="0"/>
              <a:t>A Consumer's Guide to Sourcing in News Reports</a:t>
            </a:r>
            <a:endParaRPr lang="en-US" sz="3600" dirty="0"/>
          </a:p>
        </p:txBody>
      </p:sp>
      <p:pic>
        <p:nvPicPr>
          <p:cNvPr id="1026" name="Picture 2" descr="C:\Users\EGannon.CAMDENCSD\AppData\Local\Microsoft\Windows\Temporary Internet Files\Content.IE5\32ZRNPAN\valleynewsmasthead[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5800" y="2209800"/>
            <a:ext cx="2286000" cy="36165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893383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90600" y="376924"/>
            <a:ext cx="7391400" cy="461665"/>
          </a:xfrm>
          <a:prstGeom prst="rect">
            <a:avLst/>
          </a:prstGeom>
          <a:noFill/>
        </p:spPr>
        <p:txBody>
          <a:bodyPr wrap="square" rtlCol="0">
            <a:spAutoFit/>
          </a:bodyPr>
          <a:lstStyle/>
          <a:p>
            <a:r>
              <a:rPr lang="en-US" sz="2400" dirty="0" smtClean="0"/>
              <a:t>Use this while evaluating your articles .</a:t>
            </a:r>
          </a:p>
        </p:txBody>
      </p:sp>
      <p:pic>
        <p:nvPicPr>
          <p:cNvPr id="5" name="Picture 4"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3015" y="1207921"/>
            <a:ext cx="7039958" cy="5077534"/>
          </a:xfrm>
          <a:prstGeom prst="rect">
            <a:avLst/>
          </a:prstGeom>
        </p:spPr>
      </p:pic>
    </p:spTree>
    <p:extLst>
      <p:ext uri="{BB962C8B-B14F-4D97-AF65-F5344CB8AC3E}">
        <p14:creationId xmlns:p14="http://schemas.microsoft.com/office/powerpoint/2010/main" val="26966011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387964"/>
            <a:ext cx="7735301" cy="5936636"/>
          </a:xfrm>
          <a:prstGeom prst="rect">
            <a:avLst/>
          </a:prstGeom>
        </p:spPr>
      </p:pic>
    </p:spTree>
    <p:extLst>
      <p:ext uri="{BB962C8B-B14F-4D97-AF65-F5344CB8AC3E}">
        <p14:creationId xmlns:p14="http://schemas.microsoft.com/office/powerpoint/2010/main" val="46074101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In summary :</a:t>
            </a:r>
            <a:br>
              <a:rPr lang="en-US" dirty="0" smtClean="0"/>
            </a:br>
            <a:r>
              <a:rPr lang="en-US" dirty="0" smtClean="0"/>
              <a:t> Let’s Discuss the Water Supply</a:t>
            </a:r>
            <a:endParaRPr lang="en-US" dirty="0"/>
          </a:p>
        </p:txBody>
      </p:sp>
      <p:pic>
        <p:nvPicPr>
          <p:cNvPr id="1026" name="Picture 2" descr="C:\Users\EGannon.CAMDENCSD\AppData\Local\Microsoft\Windows\Temporary Internet Files\Content.IE5\NV0D22HI\MC900441753[1].png"/>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tretch>
            <a:fillRect/>
          </a:stretch>
        </p:blipFill>
        <p:spPr bwMode="auto">
          <a:xfrm>
            <a:off x="1104900" y="2491581"/>
            <a:ext cx="2743200" cy="2743200"/>
          </a:xfrm>
          <a:prstGeom prst="rect">
            <a:avLst/>
          </a:prstGeom>
          <a:noFill/>
          <a:extLst>
            <a:ext uri="{909E8E84-426E-40dd-AFC4-6F175D3DCCD1}">
              <a14:hiddenFill xmlns:a14="http://schemas.microsoft.com/office/drawing/2010/main">
                <a:solidFill>
                  <a:srgbClr val="FFFFFF"/>
                </a:solidFill>
              </a14:hiddenFill>
            </a:ext>
          </a:extLst>
        </p:spPr>
      </p:pic>
      <p:sp>
        <p:nvSpPr>
          <p:cNvPr id="5" name="Content Placeholder 4"/>
          <p:cNvSpPr>
            <a:spLocks noGrp="1"/>
          </p:cNvSpPr>
          <p:nvPr>
            <p:ph sz="half" idx="2"/>
          </p:nvPr>
        </p:nvSpPr>
        <p:spPr>
          <a:xfrm>
            <a:off x="4191000" y="1524000"/>
            <a:ext cx="4495800" cy="4602163"/>
          </a:xfrm>
        </p:spPr>
        <p:txBody>
          <a:bodyPr>
            <a:normAutofit lnSpcReduction="10000"/>
          </a:bodyPr>
          <a:lstStyle/>
          <a:p>
            <a:r>
              <a:rPr lang="en-US" dirty="0" smtClean="0"/>
              <a:t>Where do we get our water?</a:t>
            </a:r>
          </a:p>
          <a:p>
            <a:r>
              <a:rPr lang="en-US" dirty="0" smtClean="0"/>
              <a:t>Is our water limited?</a:t>
            </a:r>
          </a:p>
          <a:p>
            <a:r>
              <a:rPr lang="en-US" dirty="0" smtClean="0"/>
              <a:t>Do we have enough water for all of our needs?</a:t>
            </a:r>
          </a:p>
          <a:p>
            <a:r>
              <a:rPr lang="en-US" dirty="0" smtClean="0"/>
              <a:t>Do we pay for our water?</a:t>
            </a:r>
          </a:p>
          <a:p>
            <a:r>
              <a:rPr lang="en-US" dirty="0"/>
              <a:t>C</a:t>
            </a:r>
            <a:r>
              <a:rPr lang="en-US" dirty="0" smtClean="0"/>
              <a:t>onsider these same questions for different regions of the United States.</a:t>
            </a:r>
          </a:p>
          <a:p>
            <a:pPr marL="0" indent="0">
              <a:buNone/>
            </a:pPr>
            <a:endParaRPr lang="en-US" dirty="0" smtClean="0"/>
          </a:p>
          <a:p>
            <a:endParaRPr lang="en-US" dirty="0"/>
          </a:p>
        </p:txBody>
      </p:sp>
    </p:spTree>
    <p:extLst>
      <p:ext uri="{BB962C8B-B14F-4D97-AF65-F5344CB8AC3E}">
        <p14:creationId xmlns:p14="http://schemas.microsoft.com/office/powerpoint/2010/main" val="72252131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Writing Assignment</a:t>
            </a:r>
            <a:endParaRPr lang="en-US" dirty="0"/>
          </a:p>
        </p:txBody>
      </p:sp>
      <p:sp>
        <p:nvSpPr>
          <p:cNvPr id="5" name="Content Placeholder 4"/>
          <p:cNvSpPr>
            <a:spLocks noGrp="1"/>
          </p:cNvSpPr>
          <p:nvPr>
            <p:ph idx="1"/>
          </p:nvPr>
        </p:nvSpPr>
        <p:spPr/>
        <p:txBody>
          <a:bodyPr/>
          <a:lstStyle/>
          <a:p>
            <a:pPr marL="0" indent="0">
              <a:buNone/>
            </a:pPr>
            <a:r>
              <a:rPr lang="en-US" dirty="0" smtClean="0"/>
              <a:t>Your assignment is to write an essay discussing the severity of the water issue in the United States.</a:t>
            </a:r>
          </a:p>
          <a:p>
            <a:pPr marL="0" indent="0">
              <a:buNone/>
            </a:pPr>
            <a:r>
              <a:rPr lang="en-US" dirty="0" smtClean="0"/>
              <a:t>You are to refer to the articles that we discussed in class and the notes that you took. You are encouraged to do research for more current articles about this topic that can </a:t>
            </a:r>
            <a:r>
              <a:rPr lang="en-US" smtClean="0"/>
              <a:t>support your </a:t>
            </a:r>
            <a:r>
              <a:rPr lang="en-US" dirty="0" smtClean="0"/>
              <a:t>essay.</a:t>
            </a:r>
            <a:endParaRPr lang="en-US" dirty="0"/>
          </a:p>
        </p:txBody>
      </p:sp>
    </p:spTree>
    <p:extLst>
      <p:ext uri="{BB962C8B-B14F-4D97-AF65-F5344CB8AC3E}">
        <p14:creationId xmlns:p14="http://schemas.microsoft.com/office/powerpoint/2010/main" val="199347238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474</TotalTime>
  <Words>187</Words>
  <Application>Microsoft Macintosh PowerPoint</Application>
  <PresentationFormat>On-screen Show (4:3)</PresentationFormat>
  <Paragraphs>20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The Water Issue in the United States</vt:lpstr>
      <vt:lpstr>News Literacy</vt:lpstr>
      <vt:lpstr>Source: The News Literacy Project </vt:lpstr>
      <vt:lpstr>PowerPoint Presentation</vt:lpstr>
      <vt:lpstr>PowerPoint Presentation</vt:lpstr>
      <vt:lpstr>In summary :  Let’s Discuss the Water Supply</vt:lpstr>
      <vt:lpstr>Writing Assignment</vt:lpstr>
    </vt:vector>
  </TitlesOfParts>
  <Company>Your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Water Issue in the United States</dc:title>
  <dc:creator>Camden</dc:creator>
  <cp:lastModifiedBy>Richard Karpel</cp:lastModifiedBy>
  <cp:revision>14</cp:revision>
  <dcterms:created xsi:type="dcterms:W3CDTF">2014-12-03T17:29:00Z</dcterms:created>
  <dcterms:modified xsi:type="dcterms:W3CDTF">2015-08-10T20:51:41Z</dcterms:modified>
</cp:coreProperties>
</file>