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65" r:id="rId2"/>
    <p:sldId id="266" r:id="rId3"/>
    <p:sldId id="269" r:id="rId4"/>
    <p:sldId id="267" r:id="rId5"/>
    <p:sldId id="259" r:id="rId6"/>
    <p:sldId id="260" r:id="rId7"/>
    <p:sldId id="261" r:id="rId8"/>
    <p:sldId id="262" r:id="rId9"/>
    <p:sldId id="270" r:id="rId10"/>
    <p:sldId id="268"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66" d="100"/>
          <a:sy n="66" d="100"/>
        </p:scale>
        <p:origin x="-1680" y="-5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5592FC-7B75-9746-9B1D-905E23CF07DA}" type="datetimeFigureOut">
              <a:rPr lang="en-US" smtClean="0"/>
              <a:t>1/31/15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9880CE-5515-DB42-BD02-732834F6A608}" type="slidenum">
              <a:rPr lang="en-US" smtClean="0"/>
              <a:t>‹#›</a:t>
            </a:fld>
            <a:endParaRPr lang="en-US"/>
          </a:p>
        </p:txBody>
      </p:sp>
    </p:spTree>
    <p:extLst>
      <p:ext uri="{BB962C8B-B14F-4D97-AF65-F5344CB8AC3E}">
        <p14:creationId xmlns:p14="http://schemas.microsoft.com/office/powerpoint/2010/main" val="14785733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NYC hunger, page 4</a:t>
            </a:r>
            <a:endParaRPr lang="en-US" dirty="0"/>
          </a:p>
        </p:txBody>
      </p:sp>
      <p:sp>
        <p:nvSpPr>
          <p:cNvPr id="4" name="Slide Number Placeholder 3"/>
          <p:cNvSpPr>
            <a:spLocks noGrp="1"/>
          </p:cNvSpPr>
          <p:nvPr>
            <p:ph type="sldNum" sz="quarter" idx="10"/>
          </p:nvPr>
        </p:nvSpPr>
        <p:spPr/>
        <p:txBody>
          <a:bodyPr/>
          <a:lstStyle/>
          <a:p>
            <a:fld id="{1E9880CE-5515-DB42-BD02-732834F6A608}" type="slidenum">
              <a:rPr lang="en-US" smtClean="0"/>
              <a:t>4</a:t>
            </a:fld>
            <a:endParaRPr lang="en-US"/>
          </a:p>
        </p:txBody>
      </p:sp>
    </p:spTree>
    <p:extLst>
      <p:ext uri="{BB962C8B-B14F-4D97-AF65-F5344CB8AC3E}">
        <p14:creationId xmlns:p14="http://schemas.microsoft.com/office/powerpoint/2010/main" val="415462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654E81-D2A8-E843-9CE2-89427938E5AC}" type="datetimeFigureOut">
              <a:rPr lang="en-US" smtClean="0"/>
              <a:t>1/31/15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97572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654E81-D2A8-E843-9CE2-89427938E5AC}" type="datetimeFigureOut">
              <a:rPr lang="en-US" smtClean="0"/>
              <a:t>1/31/15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960202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654E81-D2A8-E843-9CE2-89427938E5AC}" type="datetimeFigureOut">
              <a:rPr lang="en-US" smtClean="0"/>
              <a:t>1/31/15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282670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654E81-D2A8-E843-9CE2-89427938E5AC}" type="datetimeFigureOut">
              <a:rPr lang="en-US" smtClean="0"/>
              <a:t>1/31/15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552069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654E81-D2A8-E843-9CE2-89427938E5AC}" type="datetimeFigureOut">
              <a:rPr lang="en-US" smtClean="0"/>
              <a:t>1/31/15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1187749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654E81-D2A8-E843-9CE2-89427938E5AC}" type="datetimeFigureOut">
              <a:rPr lang="en-US" smtClean="0"/>
              <a:t>1/31/15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3790781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654E81-D2A8-E843-9CE2-89427938E5AC}" type="datetimeFigureOut">
              <a:rPr lang="en-US" smtClean="0"/>
              <a:t>1/31/15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137526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654E81-D2A8-E843-9CE2-89427938E5AC}" type="datetimeFigureOut">
              <a:rPr lang="en-US" smtClean="0"/>
              <a:t>1/31/15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256842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54E81-D2A8-E843-9CE2-89427938E5AC}" type="datetimeFigureOut">
              <a:rPr lang="en-US" smtClean="0"/>
              <a:t>1/31/15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124162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654E81-D2A8-E843-9CE2-89427938E5AC}" type="datetimeFigureOut">
              <a:rPr lang="en-US" smtClean="0"/>
              <a:t>1/31/15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1250451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654E81-D2A8-E843-9CE2-89427938E5AC}" type="datetimeFigureOut">
              <a:rPr lang="en-US" smtClean="0"/>
              <a:t>1/31/15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062C9-0C5E-E040-8D29-38DC7D4F53F3}" type="slidenum">
              <a:rPr lang="en-US" smtClean="0"/>
              <a:t>‹#›</a:t>
            </a:fld>
            <a:endParaRPr lang="en-US"/>
          </a:p>
        </p:txBody>
      </p:sp>
    </p:spTree>
    <p:extLst>
      <p:ext uri="{BB962C8B-B14F-4D97-AF65-F5344CB8AC3E}">
        <p14:creationId xmlns:p14="http://schemas.microsoft.com/office/powerpoint/2010/main" val="18328587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54E81-D2A8-E843-9CE2-89427938E5AC}" type="datetimeFigureOut">
              <a:rPr lang="en-US" smtClean="0"/>
              <a:t>1/31/15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062C9-0C5E-E040-8D29-38DC7D4F53F3}" type="slidenum">
              <a:rPr lang="en-US" smtClean="0"/>
              <a:t>‹#›</a:t>
            </a:fld>
            <a:endParaRPr lang="en-US"/>
          </a:p>
        </p:txBody>
      </p:sp>
    </p:spTree>
    <p:extLst>
      <p:ext uri="{BB962C8B-B14F-4D97-AF65-F5344CB8AC3E}">
        <p14:creationId xmlns:p14="http://schemas.microsoft.com/office/powerpoint/2010/main" val="4213221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4048" y="2260079"/>
            <a:ext cx="8331093" cy="3416320"/>
          </a:xfrm>
          <a:prstGeom prst="rect">
            <a:avLst/>
          </a:prstGeom>
          <a:noFill/>
        </p:spPr>
        <p:txBody>
          <a:bodyPr wrap="square" rtlCol="0">
            <a:spAutoFit/>
          </a:bodyPr>
          <a:lstStyle/>
          <a:p>
            <a:r>
              <a:rPr lang="en-US" sz="3600" dirty="0" smtClean="0">
                <a:ln w="3175" cmpd="sng">
                  <a:noFill/>
                </a:ln>
                <a:latin typeface="Optima"/>
                <a:cs typeface="Optima"/>
              </a:rPr>
              <a:t>First, read the Food Insecurity Survey. </a:t>
            </a:r>
          </a:p>
          <a:p>
            <a:endParaRPr lang="en-US" sz="3600" dirty="0">
              <a:ln w="3175" cmpd="sng">
                <a:noFill/>
              </a:ln>
              <a:latin typeface="Optima"/>
              <a:cs typeface="Optima"/>
            </a:endParaRPr>
          </a:p>
          <a:p>
            <a:r>
              <a:rPr lang="en-US" sz="3600" dirty="0" smtClean="0">
                <a:ln w="3175" cmpd="sng">
                  <a:noFill/>
                </a:ln>
                <a:latin typeface="Optima"/>
                <a:cs typeface="Optima"/>
              </a:rPr>
              <a:t>Then, write out your prediction on a sticky note for the number of children in NYC who would answer yes to the Food Insecurity Survey.</a:t>
            </a:r>
          </a:p>
        </p:txBody>
      </p:sp>
      <p:sp>
        <p:nvSpPr>
          <p:cNvPr id="2" name="Rectangle 1"/>
          <p:cNvSpPr/>
          <p:nvPr/>
        </p:nvSpPr>
        <p:spPr>
          <a:xfrm>
            <a:off x="1877033" y="511718"/>
            <a:ext cx="5296825" cy="769441"/>
          </a:xfrm>
          <a:prstGeom prst="rect">
            <a:avLst/>
          </a:prstGeom>
        </p:spPr>
        <p:txBody>
          <a:bodyPr wrap="none">
            <a:spAutoFit/>
          </a:bodyPr>
          <a:lstStyle/>
          <a:p>
            <a:r>
              <a:rPr lang="en-US" sz="4400" dirty="0" smtClean="0">
                <a:ln w="3175" cmpd="sng">
                  <a:noFill/>
                </a:ln>
                <a:solidFill>
                  <a:srgbClr val="000090"/>
                </a:solidFill>
                <a:latin typeface="Optima"/>
                <a:cs typeface="Optima"/>
              </a:rPr>
              <a:t>Counting the Hungry</a:t>
            </a:r>
            <a:endParaRPr lang="en-US" sz="4400" dirty="0"/>
          </a:p>
        </p:txBody>
      </p:sp>
    </p:spTree>
    <p:extLst>
      <p:ext uri="{BB962C8B-B14F-4D97-AF65-F5344CB8AC3E}">
        <p14:creationId xmlns:p14="http://schemas.microsoft.com/office/powerpoint/2010/main" val="2264366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4808" y="1443283"/>
            <a:ext cx="8465776" cy="4401205"/>
          </a:xfrm>
          <a:prstGeom prst="rect">
            <a:avLst/>
          </a:prstGeom>
          <a:noFill/>
        </p:spPr>
        <p:txBody>
          <a:bodyPr wrap="square" rtlCol="0">
            <a:spAutoFit/>
          </a:bodyPr>
          <a:lstStyle/>
          <a:p>
            <a:pPr marL="342900" indent="-342900">
              <a:buFont typeface="+mj-lt"/>
              <a:buAutoNum type="arabicPeriod"/>
            </a:pPr>
            <a:r>
              <a:rPr lang="en-US" sz="2800" dirty="0" smtClean="0">
                <a:latin typeface="Optima"/>
                <a:cs typeface="Optima"/>
              </a:rPr>
              <a:t>Answer the questions on the worksheet with your partner. </a:t>
            </a:r>
          </a:p>
          <a:p>
            <a:endParaRPr lang="en-US" sz="2800" dirty="0">
              <a:latin typeface="Optima"/>
              <a:cs typeface="Optima"/>
            </a:endParaRPr>
          </a:p>
          <a:p>
            <a:pPr marL="342900" indent="-342900">
              <a:buFont typeface="+mj-lt"/>
              <a:buAutoNum type="arabicPeriod"/>
            </a:pPr>
            <a:r>
              <a:rPr lang="en-US" sz="2800" dirty="0" smtClean="0">
                <a:latin typeface="Optima"/>
                <a:cs typeface="Optima"/>
              </a:rPr>
              <a:t>If you see a calculator icon, that means we suggest you use a calculator to solve the question.</a:t>
            </a:r>
          </a:p>
          <a:p>
            <a:endParaRPr lang="en-US" sz="2800" dirty="0" smtClean="0">
              <a:latin typeface="Optima"/>
              <a:cs typeface="Optima"/>
            </a:endParaRPr>
          </a:p>
          <a:p>
            <a:pPr marL="342900" indent="-342900">
              <a:buFont typeface="+mj-lt"/>
              <a:buAutoNum type="arabicPeriod"/>
            </a:pPr>
            <a:r>
              <a:rPr lang="en-US" sz="2800" dirty="0" smtClean="0">
                <a:latin typeface="Optima"/>
                <a:cs typeface="Optima"/>
              </a:rPr>
              <a:t>If there is no calculator icon, then we encourage you to find a way to reasonably estimate the problem.</a:t>
            </a:r>
          </a:p>
          <a:p>
            <a:pPr marL="342900" indent="-342900">
              <a:buFont typeface="+mj-lt"/>
              <a:buAutoNum type="arabicPeriod"/>
            </a:pPr>
            <a:endParaRPr lang="en-US" sz="2800" dirty="0">
              <a:latin typeface="Optima"/>
              <a:cs typeface="Optima"/>
            </a:endParaRPr>
          </a:p>
        </p:txBody>
      </p:sp>
      <p:sp>
        <p:nvSpPr>
          <p:cNvPr id="5" name="TextBox 4"/>
          <p:cNvSpPr txBox="1"/>
          <p:nvPr/>
        </p:nvSpPr>
        <p:spPr>
          <a:xfrm>
            <a:off x="2385809" y="211867"/>
            <a:ext cx="3213147" cy="923330"/>
          </a:xfrm>
          <a:prstGeom prst="rect">
            <a:avLst/>
          </a:prstGeom>
          <a:noFill/>
        </p:spPr>
        <p:txBody>
          <a:bodyPr wrap="square" rtlCol="0">
            <a:spAutoFit/>
          </a:bodyPr>
          <a:lstStyle/>
          <a:p>
            <a:pPr algn="ctr"/>
            <a:r>
              <a:rPr lang="en-US" sz="5400" dirty="0" smtClean="0">
                <a:latin typeface="Tahoma"/>
                <a:cs typeface="Tahoma"/>
              </a:rPr>
              <a:t>Do Now</a:t>
            </a:r>
            <a:endParaRPr lang="en-US" sz="5400" dirty="0">
              <a:latin typeface="Tahoma"/>
              <a:cs typeface="Tahoma"/>
            </a:endParaRPr>
          </a:p>
        </p:txBody>
      </p:sp>
    </p:spTree>
    <p:extLst>
      <p:ext uri="{BB962C8B-B14F-4D97-AF65-F5344CB8AC3E}">
        <p14:creationId xmlns:p14="http://schemas.microsoft.com/office/powerpoint/2010/main" val="323132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6520" y="534947"/>
            <a:ext cx="8608877" cy="4031873"/>
          </a:xfrm>
          <a:prstGeom prst="rect">
            <a:avLst/>
          </a:prstGeom>
        </p:spPr>
        <p:txBody>
          <a:bodyPr wrap="square">
            <a:spAutoFit/>
          </a:bodyPr>
          <a:lstStyle/>
          <a:p>
            <a:r>
              <a:rPr lang="en-US" sz="3200" dirty="0">
                <a:latin typeface="Optima"/>
                <a:cs typeface="Optima"/>
              </a:rPr>
              <a:t>USDA defines </a:t>
            </a:r>
            <a:r>
              <a:rPr lang="en-US" sz="3200" b="1" dirty="0">
                <a:latin typeface="Optima"/>
                <a:cs typeface="Optima"/>
              </a:rPr>
              <a:t>“food insecure”</a:t>
            </a:r>
            <a:r>
              <a:rPr lang="en-US" sz="3200" dirty="0">
                <a:latin typeface="Optima"/>
                <a:cs typeface="Optima"/>
              </a:rPr>
              <a:t> as the condition under which: </a:t>
            </a:r>
            <a:endParaRPr lang="en-US" sz="3200" dirty="0" smtClean="0">
              <a:latin typeface="Optima"/>
              <a:cs typeface="Optima"/>
            </a:endParaRPr>
          </a:p>
          <a:p>
            <a:endParaRPr lang="en-US" sz="3200" dirty="0">
              <a:latin typeface="Optima"/>
              <a:cs typeface="Optima"/>
            </a:endParaRPr>
          </a:p>
          <a:p>
            <a:r>
              <a:rPr lang="en-US" sz="3200" dirty="0" smtClean="0">
                <a:latin typeface="Optima"/>
                <a:cs typeface="Optima"/>
              </a:rPr>
              <a:t>“the </a:t>
            </a:r>
            <a:r>
              <a:rPr lang="en-US" sz="3200" dirty="0">
                <a:latin typeface="Optima"/>
                <a:cs typeface="Optima"/>
              </a:rPr>
              <a:t>food intake of one or more household members was reduced and their eating patterns were disrupted at times during the year because the household lacked money and other resources for food.”</a:t>
            </a:r>
          </a:p>
        </p:txBody>
      </p:sp>
    </p:spTree>
    <p:extLst>
      <p:ext uri="{BB962C8B-B14F-4D97-AF65-F5344CB8AC3E}">
        <p14:creationId xmlns:p14="http://schemas.microsoft.com/office/powerpoint/2010/main" val="1802847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028700"/>
            <a:ext cx="9144000" cy="4791409"/>
          </a:xfrm>
          <a:prstGeom prst="rect">
            <a:avLst/>
          </a:prstGeom>
        </p:spPr>
      </p:pic>
    </p:spTree>
    <p:extLst>
      <p:ext uri="{BB962C8B-B14F-4D97-AF65-F5344CB8AC3E}">
        <p14:creationId xmlns:p14="http://schemas.microsoft.com/office/powerpoint/2010/main" val="2279791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850900"/>
            <a:ext cx="9144000" cy="5149950"/>
          </a:xfrm>
          <a:prstGeom prst="rect">
            <a:avLst/>
          </a:prstGeom>
        </p:spPr>
      </p:pic>
    </p:spTree>
    <p:extLst>
      <p:ext uri="{BB962C8B-B14F-4D97-AF65-F5344CB8AC3E}">
        <p14:creationId xmlns:p14="http://schemas.microsoft.com/office/powerpoint/2010/main" val="1676744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85247" y="4216399"/>
            <a:ext cx="874195" cy="2641601"/>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400314" y="3619501"/>
            <a:ext cx="891128" cy="32384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21364" y="3435349"/>
            <a:ext cx="874195" cy="3422652"/>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5798758" y="1794932"/>
            <a:ext cx="874195" cy="507914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859219" y="1574799"/>
            <a:ext cx="874195" cy="52831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908529" y="1337732"/>
            <a:ext cx="874195" cy="552026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34029" y="299520"/>
            <a:ext cx="5636178" cy="2554545"/>
          </a:xfrm>
          <a:prstGeom prst="rect">
            <a:avLst/>
          </a:prstGeom>
          <a:noFill/>
        </p:spPr>
        <p:txBody>
          <a:bodyPr wrap="none" rtlCol="0">
            <a:spAutoFit/>
          </a:bodyPr>
          <a:lstStyle/>
          <a:p>
            <a:r>
              <a:rPr lang="en-US" sz="8000" dirty="0" smtClean="0">
                <a:ln>
                  <a:solidFill>
                    <a:srgbClr val="000000"/>
                  </a:solidFill>
                </a:ln>
                <a:solidFill>
                  <a:schemeClr val="bg1"/>
                </a:solidFill>
                <a:latin typeface="Impact"/>
                <a:cs typeface="Impact"/>
              </a:rPr>
              <a:t>WHAT DO YOU</a:t>
            </a:r>
          </a:p>
          <a:p>
            <a:r>
              <a:rPr lang="en-US" sz="8000" dirty="0" smtClean="0">
                <a:ln>
                  <a:solidFill>
                    <a:srgbClr val="000000"/>
                  </a:solidFill>
                </a:ln>
                <a:solidFill>
                  <a:schemeClr val="bg1"/>
                </a:solidFill>
                <a:latin typeface="Impact"/>
                <a:cs typeface="Impact"/>
              </a:rPr>
              <a:t>NOTICE?</a:t>
            </a:r>
            <a:endParaRPr lang="en-US" sz="8000" dirty="0">
              <a:ln>
                <a:solidFill>
                  <a:srgbClr val="000000"/>
                </a:solidFill>
              </a:ln>
              <a:solidFill>
                <a:schemeClr val="bg1"/>
              </a:solidFill>
              <a:latin typeface="Impact"/>
              <a:cs typeface="Impact"/>
            </a:endParaRPr>
          </a:p>
        </p:txBody>
      </p:sp>
    </p:spTree>
    <p:extLst>
      <p:ext uri="{BB962C8B-B14F-4D97-AF65-F5344CB8AC3E}">
        <p14:creationId xmlns:p14="http://schemas.microsoft.com/office/powerpoint/2010/main" val="4227355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066800" y="147766"/>
            <a:ext cx="2912311" cy="2854065"/>
          </a:xfrm>
          <a:prstGeom prst="rect">
            <a:avLst/>
          </a:prstGeom>
        </p:spPr>
      </p:pic>
      <p:sp>
        <p:nvSpPr>
          <p:cNvPr id="17" name="Rectangle 16"/>
          <p:cNvSpPr/>
          <p:nvPr/>
        </p:nvSpPr>
        <p:spPr>
          <a:xfrm>
            <a:off x="385247" y="4216399"/>
            <a:ext cx="874195" cy="2641601"/>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400314" y="3619501"/>
            <a:ext cx="891128" cy="32384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21364" y="3435349"/>
            <a:ext cx="874195" cy="3422652"/>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5798758" y="1794932"/>
            <a:ext cx="874195" cy="507914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859219" y="1574799"/>
            <a:ext cx="874195" cy="52831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908529" y="1337732"/>
            <a:ext cx="874195" cy="552026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34029" y="299520"/>
            <a:ext cx="6514825" cy="2554545"/>
          </a:xfrm>
          <a:prstGeom prst="rect">
            <a:avLst/>
          </a:prstGeom>
          <a:noFill/>
        </p:spPr>
        <p:txBody>
          <a:bodyPr wrap="none" rtlCol="0">
            <a:spAutoFit/>
          </a:bodyPr>
          <a:lstStyle/>
          <a:p>
            <a:r>
              <a:rPr lang="en-US" sz="8000" dirty="0" smtClean="0">
                <a:ln>
                  <a:solidFill>
                    <a:srgbClr val="000000"/>
                  </a:solidFill>
                </a:ln>
                <a:solidFill>
                  <a:schemeClr val="bg1"/>
                </a:solidFill>
                <a:latin typeface="Impact"/>
                <a:cs typeface="Impact"/>
              </a:rPr>
              <a:t>WORLD HUNGER</a:t>
            </a:r>
          </a:p>
          <a:p>
            <a:r>
              <a:rPr lang="en-US" sz="8000" dirty="0" smtClean="0">
                <a:ln>
                  <a:solidFill>
                    <a:srgbClr val="000000"/>
                  </a:solidFill>
                </a:ln>
                <a:solidFill>
                  <a:schemeClr val="bg1"/>
                </a:solidFill>
                <a:latin typeface="Impact"/>
                <a:cs typeface="Impact"/>
              </a:rPr>
              <a:t>ESTIMATES</a:t>
            </a:r>
            <a:endParaRPr lang="en-US" sz="8000" dirty="0">
              <a:ln>
                <a:solidFill>
                  <a:srgbClr val="000000"/>
                </a:solidFill>
              </a:ln>
              <a:solidFill>
                <a:schemeClr val="bg1"/>
              </a:solidFill>
              <a:latin typeface="Impact"/>
              <a:cs typeface="Impact"/>
            </a:endParaRPr>
          </a:p>
        </p:txBody>
      </p:sp>
    </p:spTree>
    <p:extLst>
      <p:ext uri="{BB962C8B-B14F-4D97-AF65-F5344CB8AC3E}">
        <p14:creationId xmlns:p14="http://schemas.microsoft.com/office/powerpoint/2010/main" val="268633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85247" y="4216399"/>
            <a:ext cx="874195" cy="2641601"/>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400314" y="3619501"/>
            <a:ext cx="891128" cy="32384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21364" y="3435349"/>
            <a:ext cx="874195" cy="3422652"/>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5798758" y="1794932"/>
            <a:ext cx="874195" cy="507914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859219" y="1574799"/>
            <a:ext cx="874195" cy="52831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908529" y="1337732"/>
            <a:ext cx="874195" cy="552026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34028" y="299520"/>
            <a:ext cx="6366771" cy="584776"/>
          </a:xfrm>
          <a:prstGeom prst="rect">
            <a:avLst/>
          </a:prstGeom>
          <a:noFill/>
        </p:spPr>
        <p:txBody>
          <a:bodyPr wrap="square" rtlCol="0">
            <a:spAutoFit/>
          </a:bodyPr>
          <a:lstStyle/>
          <a:p>
            <a:r>
              <a:rPr lang="en-US" sz="3200" dirty="0" smtClean="0">
                <a:latin typeface="Tahoma"/>
                <a:cs typeface="Tahoma"/>
              </a:rPr>
              <a:t>WORLD HUNGER ESTIMATES</a:t>
            </a:r>
            <a:endParaRPr lang="en-US" sz="3200" dirty="0">
              <a:latin typeface="Tahoma"/>
              <a:cs typeface="Tahoma"/>
            </a:endParaRPr>
          </a:p>
        </p:txBody>
      </p:sp>
      <p:sp>
        <p:nvSpPr>
          <p:cNvPr id="3" name="TextBox 2"/>
          <p:cNvSpPr txBox="1"/>
          <p:nvPr/>
        </p:nvSpPr>
        <p:spPr>
          <a:xfrm>
            <a:off x="351381" y="6348969"/>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0" name="TextBox 9"/>
          <p:cNvSpPr txBox="1"/>
          <p:nvPr/>
        </p:nvSpPr>
        <p:spPr>
          <a:xfrm>
            <a:off x="2356573" y="6333747"/>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2" name="TextBox 11"/>
          <p:cNvSpPr txBox="1"/>
          <p:nvPr/>
        </p:nvSpPr>
        <p:spPr>
          <a:xfrm>
            <a:off x="4687498" y="6348798"/>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3" name="TextBox 12"/>
          <p:cNvSpPr txBox="1"/>
          <p:nvPr/>
        </p:nvSpPr>
        <p:spPr>
          <a:xfrm>
            <a:off x="5764892" y="6356405"/>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4" name="TextBox 13"/>
          <p:cNvSpPr txBox="1"/>
          <p:nvPr/>
        </p:nvSpPr>
        <p:spPr>
          <a:xfrm>
            <a:off x="6804921" y="6354854"/>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5" name="TextBox 14"/>
          <p:cNvSpPr txBox="1"/>
          <p:nvPr/>
        </p:nvSpPr>
        <p:spPr>
          <a:xfrm>
            <a:off x="7886513" y="6345527"/>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Tree>
    <p:extLst>
      <p:ext uri="{BB962C8B-B14F-4D97-AF65-F5344CB8AC3E}">
        <p14:creationId xmlns:p14="http://schemas.microsoft.com/office/powerpoint/2010/main" val="252708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85247" y="4216399"/>
            <a:ext cx="874195" cy="2641601"/>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400314" y="3619501"/>
            <a:ext cx="891128" cy="32384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21364" y="3435349"/>
            <a:ext cx="874195" cy="3422652"/>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5798758" y="1794932"/>
            <a:ext cx="874195" cy="507914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859219" y="1574799"/>
            <a:ext cx="874195" cy="52831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908529" y="1337732"/>
            <a:ext cx="874195" cy="552026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34028" y="299520"/>
            <a:ext cx="6366771" cy="584776"/>
          </a:xfrm>
          <a:prstGeom prst="rect">
            <a:avLst/>
          </a:prstGeom>
          <a:noFill/>
        </p:spPr>
        <p:txBody>
          <a:bodyPr wrap="square" rtlCol="0">
            <a:spAutoFit/>
          </a:bodyPr>
          <a:lstStyle/>
          <a:p>
            <a:r>
              <a:rPr lang="en-US" sz="3200" dirty="0" smtClean="0">
                <a:latin typeface="Tahoma"/>
                <a:cs typeface="Tahoma"/>
              </a:rPr>
              <a:t>WORLD HUNGER ESTIMATES</a:t>
            </a:r>
            <a:endParaRPr lang="en-US" sz="3200" dirty="0">
              <a:latin typeface="Tahoma"/>
              <a:cs typeface="Tahoma"/>
            </a:endParaRPr>
          </a:p>
        </p:txBody>
      </p:sp>
      <p:sp>
        <p:nvSpPr>
          <p:cNvPr id="3" name="TextBox 2"/>
          <p:cNvSpPr txBox="1"/>
          <p:nvPr/>
        </p:nvSpPr>
        <p:spPr>
          <a:xfrm>
            <a:off x="351381" y="6348969"/>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0" name="TextBox 9"/>
          <p:cNvSpPr txBox="1"/>
          <p:nvPr/>
        </p:nvSpPr>
        <p:spPr>
          <a:xfrm>
            <a:off x="2356573" y="6333747"/>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2" name="TextBox 11"/>
          <p:cNvSpPr txBox="1"/>
          <p:nvPr/>
        </p:nvSpPr>
        <p:spPr>
          <a:xfrm>
            <a:off x="4687498" y="6348798"/>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3" name="TextBox 12"/>
          <p:cNvSpPr txBox="1"/>
          <p:nvPr/>
        </p:nvSpPr>
        <p:spPr>
          <a:xfrm>
            <a:off x="5764892" y="6356405"/>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4" name="TextBox 13"/>
          <p:cNvSpPr txBox="1"/>
          <p:nvPr/>
        </p:nvSpPr>
        <p:spPr>
          <a:xfrm>
            <a:off x="6804921" y="6354854"/>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5" name="TextBox 14"/>
          <p:cNvSpPr txBox="1"/>
          <p:nvPr/>
        </p:nvSpPr>
        <p:spPr>
          <a:xfrm>
            <a:off x="7886513" y="6345527"/>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4" name="TextBox 3"/>
          <p:cNvSpPr txBox="1"/>
          <p:nvPr/>
        </p:nvSpPr>
        <p:spPr>
          <a:xfrm>
            <a:off x="201355" y="2831404"/>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786</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1992</a:t>
            </a:r>
            <a:endParaRPr lang="en-US" sz="2800" dirty="0">
              <a:solidFill>
                <a:schemeClr val="accent1"/>
              </a:solidFill>
              <a:latin typeface="Tahoma"/>
              <a:cs typeface="Tahoma"/>
            </a:endParaRPr>
          </a:p>
        </p:txBody>
      </p:sp>
      <p:sp>
        <p:nvSpPr>
          <p:cNvPr id="16" name="TextBox 15"/>
          <p:cNvSpPr txBox="1"/>
          <p:nvPr/>
        </p:nvSpPr>
        <p:spPr>
          <a:xfrm>
            <a:off x="2212924" y="2301990"/>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823</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2004</a:t>
            </a:r>
            <a:endParaRPr lang="en-US" sz="2800" dirty="0">
              <a:solidFill>
                <a:schemeClr val="accent1"/>
              </a:solidFill>
              <a:latin typeface="Tahoma"/>
              <a:cs typeface="Tahoma"/>
            </a:endParaRPr>
          </a:p>
        </p:txBody>
      </p:sp>
      <p:sp>
        <p:nvSpPr>
          <p:cNvPr id="23" name="TextBox 22"/>
          <p:cNvSpPr txBox="1"/>
          <p:nvPr/>
        </p:nvSpPr>
        <p:spPr>
          <a:xfrm>
            <a:off x="4578399" y="2068393"/>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833</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2011</a:t>
            </a:r>
            <a:endParaRPr lang="en-US" sz="2800" dirty="0">
              <a:solidFill>
                <a:schemeClr val="accent1"/>
              </a:solidFill>
              <a:latin typeface="Tahoma"/>
              <a:cs typeface="Tahoma"/>
            </a:endParaRPr>
          </a:p>
        </p:txBody>
      </p:sp>
      <p:sp>
        <p:nvSpPr>
          <p:cNvPr id="24" name="TextBox 23"/>
          <p:cNvSpPr txBox="1"/>
          <p:nvPr/>
        </p:nvSpPr>
        <p:spPr>
          <a:xfrm>
            <a:off x="5587368" y="395740"/>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980</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2012</a:t>
            </a:r>
            <a:endParaRPr lang="en-US" sz="2800" dirty="0">
              <a:solidFill>
                <a:schemeClr val="accent1"/>
              </a:solidFill>
              <a:latin typeface="Tahoma"/>
              <a:cs typeface="Tahoma"/>
            </a:endParaRPr>
          </a:p>
        </p:txBody>
      </p:sp>
      <p:sp>
        <p:nvSpPr>
          <p:cNvPr id="25" name="TextBox 24"/>
          <p:cNvSpPr txBox="1"/>
          <p:nvPr/>
        </p:nvSpPr>
        <p:spPr>
          <a:xfrm>
            <a:off x="6672953" y="213939"/>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995</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2013</a:t>
            </a:r>
            <a:endParaRPr lang="en-US" sz="2800" dirty="0">
              <a:solidFill>
                <a:schemeClr val="accent1"/>
              </a:solidFill>
              <a:latin typeface="Tahoma"/>
              <a:cs typeface="Tahoma"/>
            </a:endParaRPr>
          </a:p>
        </p:txBody>
      </p:sp>
      <p:sp>
        <p:nvSpPr>
          <p:cNvPr id="26" name="TextBox 25"/>
          <p:cNvSpPr txBox="1"/>
          <p:nvPr/>
        </p:nvSpPr>
        <p:spPr>
          <a:xfrm>
            <a:off x="7805303" y="9550"/>
            <a:ext cx="1123199" cy="1384995"/>
          </a:xfrm>
          <a:prstGeom prst="rect">
            <a:avLst/>
          </a:prstGeom>
          <a:noFill/>
        </p:spPr>
        <p:txBody>
          <a:bodyPr wrap="none" rtlCol="0">
            <a:spAutoFit/>
          </a:bodyPr>
          <a:lstStyle/>
          <a:p>
            <a:pPr algn="ctr"/>
            <a:r>
              <a:rPr lang="en-US" sz="2800" dirty="0" smtClean="0">
                <a:solidFill>
                  <a:schemeClr val="accent1"/>
                </a:solidFill>
                <a:latin typeface="Tahoma"/>
                <a:cs typeface="Tahoma"/>
              </a:rPr>
              <a:t>1.015</a:t>
            </a:r>
          </a:p>
          <a:p>
            <a:pPr algn="ctr"/>
            <a:r>
              <a:rPr lang="en-US" sz="2800" dirty="0" smtClean="0">
                <a:solidFill>
                  <a:schemeClr val="accent1"/>
                </a:solidFill>
                <a:latin typeface="Tahoma"/>
                <a:cs typeface="Tahoma"/>
              </a:rPr>
              <a:t>Billion</a:t>
            </a:r>
          </a:p>
          <a:p>
            <a:pPr algn="ctr"/>
            <a:r>
              <a:rPr lang="en-US" sz="2800" dirty="0" smtClean="0">
                <a:solidFill>
                  <a:schemeClr val="accent1"/>
                </a:solidFill>
                <a:latin typeface="Tahoma"/>
                <a:cs typeface="Tahoma"/>
              </a:rPr>
              <a:t>2014</a:t>
            </a:r>
            <a:endParaRPr lang="en-US" sz="2800" dirty="0">
              <a:solidFill>
                <a:schemeClr val="accent1"/>
              </a:solidFill>
              <a:latin typeface="Tahoma"/>
              <a:cs typeface="Tahoma"/>
            </a:endParaRPr>
          </a:p>
        </p:txBody>
      </p:sp>
    </p:spTree>
    <p:extLst>
      <p:ext uri="{BB962C8B-B14F-4D97-AF65-F5344CB8AC3E}">
        <p14:creationId xmlns:p14="http://schemas.microsoft.com/office/powerpoint/2010/main" val="4217949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3" grpId="0"/>
      <p:bldP spid="24" grpId="0"/>
      <p:bldP spid="25"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85247" y="4216399"/>
            <a:ext cx="874195" cy="2641601"/>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400314" y="3619501"/>
            <a:ext cx="891128" cy="32384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21364" y="3435349"/>
            <a:ext cx="874195" cy="3422652"/>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5798758" y="1794932"/>
            <a:ext cx="874195" cy="507914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859219" y="1574799"/>
            <a:ext cx="874195" cy="5283199"/>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908529" y="1337732"/>
            <a:ext cx="874195" cy="5520266"/>
          </a:xfrm>
          <a:prstGeom prst="rect">
            <a:avLst/>
          </a:prstGeom>
          <a:solidFill>
            <a:schemeClr val="accent1"/>
          </a:solidFill>
          <a:ln w="254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34028" y="299520"/>
            <a:ext cx="6366771" cy="584776"/>
          </a:xfrm>
          <a:prstGeom prst="rect">
            <a:avLst/>
          </a:prstGeom>
          <a:noFill/>
        </p:spPr>
        <p:txBody>
          <a:bodyPr wrap="square" rtlCol="0">
            <a:spAutoFit/>
          </a:bodyPr>
          <a:lstStyle/>
          <a:p>
            <a:r>
              <a:rPr lang="en-US" sz="3200" dirty="0" smtClean="0">
                <a:latin typeface="Tahoma"/>
                <a:cs typeface="Tahoma"/>
              </a:rPr>
              <a:t>WORLD HUNGER ESTIMATES</a:t>
            </a:r>
            <a:endParaRPr lang="en-US" sz="3200" dirty="0">
              <a:latin typeface="Tahoma"/>
              <a:cs typeface="Tahoma"/>
            </a:endParaRPr>
          </a:p>
        </p:txBody>
      </p:sp>
      <p:sp>
        <p:nvSpPr>
          <p:cNvPr id="3" name="TextBox 2"/>
          <p:cNvSpPr txBox="1"/>
          <p:nvPr/>
        </p:nvSpPr>
        <p:spPr>
          <a:xfrm>
            <a:off x="351381" y="6348969"/>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0" name="TextBox 9"/>
          <p:cNvSpPr txBox="1"/>
          <p:nvPr/>
        </p:nvSpPr>
        <p:spPr>
          <a:xfrm>
            <a:off x="2356573" y="6333747"/>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2" name="TextBox 11"/>
          <p:cNvSpPr txBox="1"/>
          <p:nvPr/>
        </p:nvSpPr>
        <p:spPr>
          <a:xfrm>
            <a:off x="4687498" y="6348798"/>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3" name="TextBox 12"/>
          <p:cNvSpPr txBox="1"/>
          <p:nvPr/>
        </p:nvSpPr>
        <p:spPr>
          <a:xfrm>
            <a:off x="5764892" y="6356405"/>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4" name="TextBox 13"/>
          <p:cNvSpPr txBox="1"/>
          <p:nvPr/>
        </p:nvSpPr>
        <p:spPr>
          <a:xfrm>
            <a:off x="6804921" y="6354854"/>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15" name="TextBox 14"/>
          <p:cNvSpPr txBox="1"/>
          <p:nvPr/>
        </p:nvSpPr>
        <p:spPr>
          <a:xfrm>
            <a:off x="7886513" y="6345527"/>
            <a:ext cx="968735" cy="523220"/>
          </a:xfrm>
          <a:prstGeom prst="rect">
            <a:avLst/>
          </a:prstGeom>
          <a:noFill/>
        </p:spPr>
        <p:txBody>
          <a:bodyPr wrap="none" rtlCol="0">
            <a:spAutoFit/>
          </a:bodyPr>
          <a:lstStyle/>
          <a:p>
            <a:r>
              <a:rPr lang="en-US" sz="2800" dirty="0" smtClean="0">
                <a:solidFill>
                  <a:schemeClr val="bg1"/>
                </a:solidFill>
                <a:latin typeface="Tahoma"/>
                <a:cs typeface="Tahoma"/>
              </a:rPr>
              <a:t>1990</a:t>
            </a:r>
            <a:endParaRPr lang="en-US" sz="2800" dirty="0">
              <a:solidFill>
                <a:schemeClr val="bg1"/>
              </a:solidFill>
              <a:latin typeface="Tahoma"/>
              <a:cs typeface="Tahoma"/>
            </a:endParaRPr>
          </a:p>
        </p:txBody>
      </p:sp>
      <p:sp>
        <p:nvSpPr>
          <p:cNvPr id="4" name="TextBox 3"/>
          <p:cNvSpPr txBox="1"/>
          <p:nvPr/>
        </p:nvSpPr>
        <p:spPr>
          <a:xfrm>
            <a:off x="201355" y="2831404"/>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786</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1992</a:t>
            </a:r>
            <a:endParaRPr lang="en-US" sz="2800" dirty="0">
              <a:solidFill>
                <a:schemeClr val="accent1"/>
              </a:solidFill>
              <a:latin typeface="Tahoma"/>
              <a:cs typeface="Tahoma"/>
            </a:endParaRPr>
          </a:p>
        </p:txBody>
      </p:sp>
      <p:sp>
        <p:nvSpPr>
          <p:cNvPr id="16" name="TextBox 15"/>
          <p:cNvSpPr txBox="1"/>
          <p:nvPr/>
        </p:nvSpPr>
        <p:spPr>
          <a:xfrm>
            <a:off x="2212924" y="2301990"/>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823</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2004</a:t>
            </a:r>
            <a:endParaRPr lang="en-US" sz="2800" dirty="0">
              <a:solidFill>
                <a:schemeClr val="accent1"/>
              </a:solidFill>
              <a:latin typeface="Tahoma"/>
              <a:cs typeface="Tahoma"/>
            </a:endParaRPr>
          </a:p>
        </p:txBody>
      </p:sp>
      <p:sp>
        <p:nvSpPr>
          <p:cNvPr id="23" name="TextBox 22"/>
          <p:cNvSpPr txBox="1"/>
          <p:nvPr/>
        </p:nvSpPr>
        <p:spPr>
          <a:xfrm>
            <a:off x="4578399" y="2068393"/>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833</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2011</a:t>
            </a:r>
            <a:endParaRPr lang="en-US" sz="2800" dirty="0">
              <a:solidFill>
                <a:schemeClr val="accent1"/>
              </a:solidFill>
              <a:latin typeface="Tahoma"/>
              <a:cs typeface="Tahoma"/>
            </a:endParaRPr>
          </a:p>
        </p:txBody>
      </p:sp>
      <p:sp>
        <p:nvSpPr>
          <p:cNvPr id="24" name="TextBox 23"/>
          <p:cNvSpPr txBox="1"/>
          <p:nvPr/>
        </p:nvSpPr>
        <p:spPr>
          <a:xfrm>
            <a:off x="5587368" y="395740"/>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980</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2012</a:t>
            </a:r>
            <a:endParaRPr lang="en-US" sz="2800" dirty="0">
              <a:solidFill>
                <a:schemeClr val="accent1"/>
              </a:solidFill>
              <a:latin typeface="Tahoma"/>
              <a:cs typeface="Tahoma"/>
            </a:endParaRPr>
          </a:p>
        </p:txBody>
      </p:sp>
      <p:sp>
        <p:nvSpPr>
          <p:cNvPr id="25" name="TextBox 24"/>
          <p:cNvSpPr txBox="1"/>
          <p:nvPr/>
        </p:nvSpPr>
        <p:spPr>
          <a:xfrm>
            <a:off x="6672953" y="213939"/>
            <a:ext cx="1186493" cy="1384995"/>
          </a:xfrm>
          <a:prstGeom prst="rect">
            <a:avLst/>
          </a:prstGeom>
          <a:noFill/>
        </p:spPr>
        <p:txBody>
          <a:bodyPr wrap="none" rtlCol="0">
            <a:spAutoFit/>
          </a:bodyPr>
          <a:lstStyle/>
          <a:p>
            <a:pPr algn="ctr"/>
            <a:r>
              <a:rPr lang="en-US" sz="2800" dirty="0" smtClean="0">
                <a:solidFill>
                  <a:schemeClr val="accent1"/>
                </a:solidFill>
                <a:latin typeface="Tahoma"/>
                <a:cs typeface="Tahoma"/>
              </a:rPr>
              <a:t>995</a:t>
            </a:r>
          </a:p>
          <a:p>
            <a:pPr algn="ctr"/>
            <a:r>
              <a:rPr lang="en-US" sz="2800" dirty="0" smtClean="0">
                <a:solidFill>
                  <a:schemeClr val="accent1"/>
                </a:solidFill>
                <a:latin typeface="Tahoma"/>
                <a:cs typeface="Tahoma"/>
              </a:rPr>
              <a:t>Million</a:t>
            </a:r>
          </a:p>
          <a:p>
            <a:pPr algn="ctr"/>
            <a:r>
              <a:rPr lang="en-US" sz="2800" dirty="0" smtClean="0">
                <a:solidFill>
                  <a:schemeClr val="accent1"/>
                </a:solidFill>
                <a:latin typeface="Tahoma"/>
                <a:cs typeface="Tahoma"/>
              </a:rPr>
              <a:t>2013</a:t>
            </a:r>
            <a:endParaRPr lang="en-US" sz="2800" dirty="0">
              <a:solidFill>
                <a:schemeClr val="accent1"/>
              </a:solidFill>
              <a:latin typeface="Tahoma"/>
              <a:cs typeface="Tahoma"/>
            </a:endParaRPr>
          </a:p>
        </p:txBody>
      </p:sp>
      <p:sp>
        <p:nvSpPr>
          <p:cNvPr id="26" name="TextBox 25"/>
          <p:cNvSpPr txBox="1"/>
          <p:nvPr/>
        </p:nvSpPr>
        <p:spPr>
          <a:xfrm>
            <a:off x="7805303" y="9550"/>
            <a:ext cx="1123199" cy="1384995"/>
          </a:xfrm>
          <a:prstGeom prst="rect">
            <a:avLst/>
          </a:prstGeom>
          <a:noFill/>
        </p:spPr>
        <p:txBody>
          <a:bodyPr wrap="none" rtlCol="0">
            <a:spAutoFit/>
          </a:bodyPr>
          <a:lstStyle/>
          <a:p>
            <a:pPr algn="ctr"/>
            <a:r>
              <a:rPr lang="en-US" sz="2800" dirty="0" smtClean="0">
                <a:solidFill>
                  <a:schemeClr val="accent1"/>
                </a:solidFill>
                <a:latin typeface="Tahoma"/>
                <a:cs typeface="Tahoma"/>
              </a:rPr>
              <a:t>1.015</a:t>
            </a:r>
          </a:p>
          <a:p>
            <a:pPr algn="ctr"/>
            <a:r>
              <a:rPr lang="en-US" sz="2800" dirty="0" smtClean="0">
                <a:solidFill>
                  <a:schemeClr val="accent1"/>
                </a:solidFill>
                <a:latin typeface="Tahoma"/>
                <a:cs typeface="Tahoma"/>
              </a:rPr>
              <a:t>Billion</a:t>
            </a:r>
          </a:p>
          <a:p>
            <a:pPr algn="ctr"/>
            <a:r>
              <a:rPr lang="en-US" sz="2800" dirty="0" smtClean="0">
                <a:solidFill>
                  <a:schemeClr val="accent1"/>
                </a:solidFill>
                <a:latin typeface="Tahoma"/>
                <a:cs typeface="Tahoma"/>
              </a:rPr>
              <a:t>2014</a:t>
            </a:r>
            <a:endParaRPr lang="en-US" sz="2800" dirty="0">
              <a:solidFill>
                <a:schemeClr val="accent1"/>
              </a:solidFill>
              <a:latin typeface="Tahoma"/>
              <a:cs typeface="Tahoma"/>
            </a:endParaRPr>
          </a:p>
        </p:txBody>
      </p:sp>
      <p:sp>
        <p:nvSpPr>
          <p:cNvPr id="27" name="Rectangle 26"/>
          <p:cNvSpPr/>
          <p:nvPr/>
        </p:nvSpPr>
        <p:spPr>
          <a:xfrm>
            <a:off x="2377455" y="3859943"/>
            <a:ext cx="937693" cy="2998055"/>
          </a:xfrm>
          <a:prstGeom prst="rect">
            <a:avLst/>
          </a:prstGeom>
          <a:solidFill>
            <a:schemeClr val="accent6"/>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4721364" y="3619500"/>
            <a:ext cx="874195" cy="3238500"/>
          </a:xfrm>
          <a:prstGeom prst="rect">
            <a:avLst/>
          </a:prstGeom>
          <a:solidFill>
            <a:schemeClr val="accent6"/>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5798759" y="3435349"/>
            <a:ext cx="874195" cy="3422649"/>
          </a:xfrm>
          <a:prstGeom prst="rect">
            <a:avLst/>
          </a:prstGeom>
          <a:solidFill>
            <a:schemeClr val="accent6"/>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6859219" y="3752849"/>
            <a:ext cx="874195" cy="3105149"/>
          </a:xfrm>
          <a:prstGeom prst="rect">
            <a:avLst/>
          </a:prstGeom>
          <a:solidFill>
            <a:schemeClr val="accent6"/>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7908529" y="4216399"/>
            <a:ext cx="874195" cy="2641599"/>
          </a:xfrm>
          <a:prstGeom prst="rect">
            <a:avLst/>
          </a:prstGeom>
          <a:solidFill>
            <a:schemeClr val="accent6"/>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p:cNvSpPr txBox="1"/>
          <p:nvPr/>
        </p:nvSpPr>
        <p:spPr>
          <a:xfrm>
            <a:off x="2324240" y="4893733"/>
            <a:ext cx="1026493" cy="1015663"/>
          </a:xfrm>
          <a:prstGeom prst="rect">
            <a:avLst/>
          </a:prstGeom>
          <a:noFill/>
        </p:spPr>
        <p:txBody>
          <a:bodyPr wrap="none" rtlCol="0">
            <a:spAutoFit/>
          </a:bodyPr>
          <a:lstStyle/>
          <a:p>
            <a:pPr algn="ctr"/>
            <a:r>
              <a:rPr lang="en-US" sz="2000" dirty="0" smtClean="0">
                <a:solidFill>
                  <a:schemeClr val="bg1"/>
                </a:solidFill>
                <a:latin typeface="Tahoma"/>
                <a:cs typeface="Tahoma"/>
              </a:rPr>
              <a:t>815 </a:t>
            </a:r>
          </a:p>
          <a:p>
            <a:pPr algn="ctr"/>
            <a:r>
              <a:rPr lang="en-US" sz="2000" dirty="0" smtClean="0">
                <a:solidFill>
                  <a:schemeClr val="bg1"/>
                </a:solidFill>
                <a:latin typeface="Tahoma"/>
                <a:cs typeface="Tahoma"/>
              </a:rPr>
              <a:t>Million</a:t>
            </a:r>
          </a:p>
          <a:p>
            <a:pPr algn="ctr"/>
            <a:r>
              <a:rPr lang="en-US" sz="2000" dirty="0" smtClean="0">
                <a:solidFill>
                  <a:schemeClr val="bg1"/>
                </a:solidFill>
                <a:latin typeface="Tahoma"/>
                <a:cs typeface="Tahoma"/>
              </a:rPr>
              <a:t>in 2004</a:t>
            </a:r>
            <a:endParaRPr lang="en-US" sz="2000" dirty="0">
              <a:solidFill>
                <a:schemeClr val="bg1"/>
              </a:solidFill>
              <a:latin typeface="Tahoma"/>
              <a:cs typeface="Tahoma"/>
            </a:endParaRPr>
          </a:p>
        </p:txBody>
      </p:sp>
      <p:sp>
        <p:nvSpPr>
          <p:cNvPr id="33" name="TextBox 32"/>
          <p:cNvSpPr txBox="1"/>
          <p:nvPr/>
        </p:nvSpPr>
        <p:spPr>
          <a:xfrm>
            <a:off x="4662387" y="4630634"/>
            <a:ext cx="1026493" cy="1015663"/>
          </a:xfrm>
          <a:prstGeom prst="rect">
            <a:avLst/>
          </a:prstGeom>
          <a:noFill/>
        </p:spPr>
        <p:txBody>
          <a:bodyPr wrap="none" rtlCol="0">
            <a:spAutoFit/>
          </a:bodyPr>
          <a:lstStyle/>
          <a:p>
            <a:pPr algn="ctr"/>
            <a:r>
              <a:rPr lang="en-US" sz="2000" dirty="0" smtClean="0">
                <a:solidFill>
                  <a:schemeClr val="bg1"/>
                </a:solidFill>
                <a:latin typeface="Tahoma"/>
                <a:cs typeface="Tahoma"/>
              </a:rPr>
              <a:t>839 </a:t>
            </a:r>
          </a:p>
          <a:p>
            <a:pPr algn="ctr"/>
            <a:r>
              <a:rPr lang="en-US" sz="2000" dirty="0" smtClean="0">
                <a:solidFill>
                  <a:schemeClr val="bg1"/>
                </a:solidFill>
                <a:latin typeface="Tahoma"/>
                <a:cs typeface="Tahoma"/>
              </a:rPr>
              <a:t>Million</a:t>
            </a:r>
          </a:p>
          <a:p>
            <a:pPr algn="ctr"/>
            <a:r>
              <a:rPr lang="en-US" sz="2000" dirty="0" smtClean="0">
                <a:solidFill>
                  <a:schemeClr val="bg1"/>
                </a:solidFill>
                <a:latin typeface="Tahoma"/>
                <a:cs typeface="Tahoma"/>
              </a:rPr>
              <a:t>in 2011</a:t>
            </a:r>
            <a:endParaRPr lang="en-US" sz="2000" dirty="0">
              <a:solidFill>
                <a:schemeClr val="bg1"/>
              </a:solidFill>
              <a:latin typeface="Tahoma"/>
              <a:cs typeface="Tahoma"/>
            </a:endParaRPr>
          </a:p>
        </p:txBody>
      </p:sp>
      <p:sp>
        <p:nvSpPr>
          <p:cNvPr id="34" name="TextBox 33"/>
          <p:cNvSpPr txBox="1"/>
          <p:nvPr/>
        </p:nvSpPr>
        <p:spPr>
          <a:xfrm>
            <a:off x="5729347" y="4062736"/>
            <a:ext cx="1026493" cy="1015663"/>
          </a:xfrm>
          <a:prstGeom prst="rect">
            <a:avLst/>
          </a:prstGeom>
          <a:noFill/>
        </p:spPr>
        <p:txBody>
          <a:bodyPr wrap="none" rtlCol="0">
            <a:spAutoFit/>
          </a:bodyPr>
          <a:lstStyle/>
          <a:p>
            <a:pPr algn="ctr"/>
            <a:r>
              <a:rPr lang="en-US" sz="2000" dirty="0" smtClean="0">
                <a:solidFill>
                  <a:schemeClr val="bg1"/>
                </a:solidFill>
                <a:latin typeface="Tahoma"/>
                <a:cs typeface="Tahoma"/>
              </a:rPr>
              <a:t>852 </a:t>
            </a:r>
          </a:p>
          <a:p>
            <a:pPr algn="ctr"/>
            <a:r>
              <a:rPr lang="en-US" sz="2000" dirty="0" smtClean="0">
                <a:solidFill>
                  <a:schemeClr val="bg1"/>
                </a:solidFill>
                <a:latin typeface="Tahoma"/>
                <a:cs typeface="Tahoma"/>
              </a:rPr>
              <a:t>Million</a:t>
            </a:r>
          </a:p>
          <a:p>
            <a:pPr algn="ctr"/>
            <a:r>
              <a:rPr lang="en-US" sz="2000" dirty="0" smtClean="0">
                <a:solidFill>
                  <a:schemeClr val="bg1"/>
                </a:solidFill>
                <a:latin typeface="Tahoma"/>
                <a:cs typeface="Tahoma"/>
              </a:rPr>
              <a:t>in 2012</a:t>
            </a:r>
            <a:endParaRPr lang="en-US" sz="2000" dirty="0">
              <a:solidFill>
                <a:schemeClr val="bg1"/>
              </a:solidFill>
              <a:latin typeface="Tahoma"/>
              <a:cs typeface="Tahoma"/>
            </a:endParaRPr>
          </a:p>
        </p:txBody>
      </p:sp>
      <p:sp>
        <p:nvSpPr>
          <p:cNvPr id="35" name="TextBox 34"/>
          <p:cNvSpPr txBox="1"/>
          <p:nvPr/>
        </p:nvSpPr>
        <p:spPr>
          <a:xfrm>
            <a:off x="6809444" y="4802293"/>
            <a:ext cx="1026493" cy="1015663"/>
          </a:xfrm>
          <a:prstGeom prst="rect">
            <a:avLst/>
          </a:prstGeom>
          <a:noFill/>
        </p:spPr>
        <p:txBody>
          <a:bodyPr wrap="none" rtlCol="0">
            <a:spAutoFit/>
          </a:bodyPr>
          <a:lstStyle/>
          <a:p>
            <a:pPr algn="ctr"/>
            <a:r>
              <a:rPr lang="en-US" sz="2000" dirty="0" smtClean="0">
                <a:solidFill>
                  <a:schemeClr val="bg1"/>
                </a:solidFill>
                <a:latin typeface="Tahoma"/>
                <a:cs typeface="Tahoma"/>
              </a:rPr>
              <a:t>826 </a:t>
            </a:r>
          </a:p>
          <a:p>
            <a:pPr algn="ctr"/>
            <a:r>
              <a:rPr lang="en-US" sz="2000" dirty="0" smtClean="0">
                <a:solidFill>
                  <a:schemeClr val="bg1"/>
                </a:solidFill>
                <a:latin typeface="Tahoma"/>
                <a:cs typeface="Tahoma"/>
              </a:rPr>
              <a:t>Million</a:t>
            </a:r>
          </a:p>
          <a:p>
            <a:pPr algn="ctr"/>
            <a:r>
              <a:rPr lang="en-US" sz="2000" dirty="0" smtClean="0">
                <a:solidFill>
                  <a:schemeClr val="bg1"/>
                </a:solidFill>
                <a:latin typeface="Tahoma"/>
                <a:cs typeface="Tahoma"/>
              </a:rPr>
              <a:t>in 2013</a:t>
            </a:r>
            <a:endParaRPr lang="en-US" sz="2000" dirty="0">
              <a:solidFill>
                <a:schemeClr val="bg1"/>
              </a:solidFill>
              <a:latin typeface="Tahoma"/>
              <a:cs typeface="Tahoma"/>
            </a:endParaRPr>
          </a:p>
        </p:txBody>
      </p:sp>
      <p:sp>
        <p:nvSpPr>
          <p:cNvPr id="36" name="TextBox 35"/>
          <p:cNvSpPr txBox="1"/>
          <p:nvPr/>
        </p:nvSpPr>
        <p:spPr>
          <a:xfrm>
            <a:off x="7839817" y="5217791"/>
            <a:ext cx="1026493" cy="1015663"/>
          </a:xfrm>
          <a:prstGeom prst="rect">
            <a:avLst/>
          </a:prstGeom>
          <a:noFill/>
        </p:spPr>
        <p:txBody>
          <a:bodyPr wrap="none" rtlCol="0">
            <a:spAutoFit/>
          </a:bodyPr>
          <a:lstStyle/>
          <a:p>
            <a:pPr algn="ctr"/>
            <a:r>
              <a:rPr lang="en-US" sz="2000" dirty="0" smtClean="0">
                <a:solidFill>
                  <a:schemeClr val="bg1"/>
                </a:solidFill>
                <a:latin typeface="Tahoma"/>
                <a:cs typeface="Tahoma"/>
              </a:rPr>
              <a:t>790 </a:t>
            </a:r>
          </a:p>
          <a:p>
            <a:pPr algn="ctr"/>
            <a:r>
              <a:rPr lang="en-US" sz="2000" dirty="0" smtClean="0">
                <a:solidFill>
                  <a:schemeClr val="bg1"/>
                </a:solidFill>
                <a:latin typeface="Tahoma"/>
                <a:cs typeface="Tahoma"/>
              </a:rPr>
              <a:t>Million</a:t>
            </a:r>
          </a:p>
          <a:p>
            <a:pPr algn="ctr"/>
            <a:r>
              <a:rPr lang="en-US" sz="2000" dirty="0" smtClean="0">
                <a:solidFill>
                  <a:schemeClr val="bg1"/>
                </a:solidFill>
                <a:latin typeface="Tahoma"/>
                <a:cs typeface="Tahoma"/>
              </a:rPr>
              <a:t>in 2014</a:t>
            </a:r>
            <a:endParaRPr lang="en-US" sz="2000" dirty="0">
              <a:solidFill>
                <a:schemeClr val="bg1"/>
              </a:solidFill>
              <a:latin typeface="Tahoma"/>
              <a:cs typeface="Tahoma"/>
            </a:endParaRPr>
          </a:p>
        </p:txBody>
      </p:sp>
      <p:sp>
        <p:nvSpPr>
          <p:cNvPr id="37" name="TextBox 36"/>
          <p:cNvSpPr txBox="1"/>
          <p:nvPr/>
        </p:nvSpPr>
        <p:spPr>
          <a:xfrm>
            <a:off x="1281107" y="1159300"/>
            <a:ext cx="2238413" cy="830997"/>
          </a:xfrm>
          <a:prstGeom prst="rect">
            <a:avLst/>
          </a:prstGeom>
          <a:noFill/>
          <a:ln>
            <a:solidFill>
              <a:schemeClr val="tx1"/>
            </a:solidFill>
          </a:ln>
        </p:spPr>
        <p:txBody>
          <a:bodyPr wrap="none" rtlCol="0">
            <a:spAutoFit/>
          </a:bodyPr>
          <a:lstStyle/>
          <a:p>
            <a:pPr algn="ctr"/>
            <a:r>
              <a:rPr lang="en-US" sz="2400" b="1" dirty="0" smtClean="0">
                <a:solidFill>
                  <a:schemeClr val="accent1"/>
                </a:solidFill>
              </a:rPr>
              <a:t>1990 Estimates</a:t>
            </a:r>
            <a:endParaRPr lang="en-US" sz="2400" b="1" dirty="0" smtClean="0">
              <a:solidFill>
                <a:schemeClr val="accent6"/>
              </a:solidFill>
            </a:endParaRPr>
          </a:p>
          <a:p>
            <a:pPr algn="ctr"/>
            <a:r>
              <a:rPr lang="en-US" sz="2400" b="1" dirty="0" smtClean="0">
                <a:solidFill>
                  <a:schemeClr val="accent6"/>
                </a:solidFill>
              </a:rPr>
              <a:t>Other Estimates</a:t>
            </a:r>
            <a:endParaRPr lang="en-US" sz="2400" b="1" dirty="0">
              <a:solidFill>
                <a:schemeClr val="accent6"/>
              </a:solidFill>
            </a:endParaRPr>
          </a:p>
        </p:txBody>
      </p:sp>
    </p:spTree>
    <p:extLst>
      <p:ext uri="{BB962C8B-B14F-4D97-AF65-F5344CB8AC3E}">
        <p14:creationId xmlns:p14="http://schemas.microsoft.com/office/powerpoint/2010/main" val="755379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fade">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500"/>
                                        <p:tgtEl>
                                          <p:spTgt spid="3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fade">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fade">
                                      <p:cBhvr>
                                        <p:cTn id="5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animBg="1"/>
      <p:bldP spid="32" grpId="0"/>
      <p:bldP spid="33" grpId="0"/>
      <p:bldP spid="34" grpId="0"/>
      <p:bldP spid="35" grpId="0"/>
      <p:bldP spid="36" grpId="0"/>
      <p:bldP spid="37" grpId="0" animBg="1"/>
    </p:bldLst>
  </p:timing>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1260</TotalTime>
  <Words>239</Words>
  <Application>Microsoft Macintosh PowerPoint</Application>
  <PresentationFormat>On-screen Show (4:3)</PresentationFormat>
  <Paragraphs>93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NYC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Shaun</dc:creator>
  <cp:lastModifiedBy>Megan Fromm</cp:lastModifiedBy>
  <cp:revision>15</cp:revision>
  <dcterms:created xsi:type="dcterms:W3CDTF">2014-12-02T22:44:45Z</dcterms:created>
  <dcterms:modified xsi:type="dcterms:W3CDTF">2015-01-31T18:35:24Z</dcterms:modified>
</cp:coreProperties>
</file>