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8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6D2187-2AEB-4540-B31A-56D738E780A4}"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FBCBB-FD82-4802-80CF-AFBC94798A33}"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D2187-2AEB-4540-B31A-56D738E780A4}"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D2187-2AEB-4540-B31A-56D738E780A4}"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D2187-2AEB-4540-B31A-56D738E780A4}"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6D2187-2AEB-4540-B31A-56D738E780A4}"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FBCBB-FD82-4802-80CF-AFBC94798A33}"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6D2187-2AEB-4540-B31A-56D738E780A4}"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6D2187-2AEB-4540-B31A-56D738E780A4}" type="datetimeFigureOut">
              <a:rPr lang="en-US" smtClean="0"/>
              <a:t>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FBCBB-FD82-4802-80CF-AFBC94798A33}"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6D2187-2AEB-4540-B31A-56D738E780A4}" type="datetimeFigureOut">
              <a:rPr lang="en-US" smtClean="0"/>
              <a:t>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D2187-2AEB-4540-B31A-56D738E780A4}" type="datetimeFigureOut">
              <a:rPr lang="en-US" smtClean="0"/>
              <a:t>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D2187-2AEB-4540-B31A-56D738E780A4}"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FBCBB-FD82-4802-80CF-AFBC94798A33}"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D2187-2AEB-4540-B31A-56D738E780A4}"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FBCBB-FD82-4802-80CF-AFBC94798A3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36D2187-2AEB-4540-B31A-56D738E780A4}" type="datetimeFigureOut">
              <a:rPr lang="en-US" smtClean="0"/>
              <a:t>1/2/2015</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C7FBCBB-FD82-4802-80CF-AFBC94798A33}"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800" dirty="0"/>
              <a:t>Using the Regression Line Model to Make Predictions</a:t>
            </a:r>
            <a:endParaRPr lang="en-US" sz="4800" dirty="0"/>
          </a:p>
        </p:txBody>
      </p:sp>
      <p:sp>
        <p:nvSpPr>
          <p:cNvPr id="3" name="Subtitle 2"/>
          <p:cNvSpPr>
            <a:spLocks noGrp="1"/>
          </p:cNvSpPr>
          <p:nvPr>
            <p:ph type="subTitle" idx="1"/>
          </p:nvPr>
        </p:nvSpPr>
        <p:spPr/>
        <p:txBody>
          <a:bodyPr/>
          <a:lstStyle/>
          <a:p>
            <a:pPr algn="ctr"/>
            <a:r>
              <a:rPr lang="en-US" b="1" dirty="0"/>
              <a:t>Scatter Plot Review</a:t>
            </a:r>
            <a:endParaRPr lang="en-US" dirty="0"/>
          </a:p>
        </p:txBody>
      </p:sp>
    </p:spTree>
    <p:extLst>
      <p:ext uri="{BB962C8B-B14F-4D97-AF65-F5344CB8AC3E}">
        <p14:creationId xmlns:p14="http://schemas.microsoft.com/office/powerpoint/2010/main" val="100490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105400"/>
            <a:ext cx="7772400" cy="1066800"/>
          </a:xfrm>
        </p:spPr>
        <p:txBody>
          <a:bodyPr>
            <a:noAutofit/>
          </a:bodyPr>
          <a:lstStyle/>
          <a:p>
            <a:pPr algn="ctr"/>
            <a:r>
              <a:rPr lang="en-US" sz="3600" dirty="0"/>
              <a:t>Using the Regression Line Model to Make Predictions</a:t>
            </a:r>
          </a:p>
        </p:txBody>
      </p:sp>
      <p:sp>
        <p:nvSpPr>
          <p:cNvPr id="3" name="Content Placeholder 2"/>
          <p:cNvSpPr>
            <a:spLocks noGrp="1"/>
          </p:cNvSpPr>
          <p:nvPr>
            <p:ph idx="1"/>
          </p:nvPr>
        </p:nvSpPr>
        <p:spPr>
          <a:xfrm>
            <a:off x="762000" y="685800"/>
            <a:ext cx="7543800" cy="4267200"/>
          </a:xfrm>
        </p:spPr>
        <p:txBody>
          <a:bodyPr>
            <a:normAutofit fontScale="77500" lnSpcReduction="20000"/>
          </a:bodyPr>
          <a:lstStyle/>
          <a:p>
            <a:r>
              <a:rPr lang="en-US" dirty="0"/>
              <a:t>It’s the responsibility of the news medium to report on important decisions made by newsmakers. Examples include new traffic laws based on the number of accidents, immigration reform based on the number of people emigrating to the U.S., and gas prices based on the supply and demand of oil. These decisions make headlines because of the impact they have on our lives</a:t>
            </a:r>
            <a:r>
              <a:rPr lang="en-US" dirty="0" smtClean="0"/>
              <a:t>.</a:t>
            </a:r>
          </a:p>
          <a:p>
            <a:endParaRPr lang="en-US" dirty="0"/>
          </a:p>
          <a:p>
            <a:r>
              <a:rPr lang="en-US" dirty="0" smtClean="0"/>
              <a:t>Sometimes </a:t>
            </a:r>
            <a:r>
              <a:rPr lang="en-US" dirty="0"/>
              <a:t>politicians, lawmakers, and other leaders make their decisions based on predictions from data they receive. They use mathematical models to make their predictions, which in turn form their decisions. The </a:t>
            </a:r>
            <a:r>
              <a:rPr lang="en-US" b="1" dirty="0"/>
              <a:t>line of best fit</a:t>
            </a:r>
            <a:r>
              <a:rPr lang="en-US" dirty="0"/>
              <a:t>, or </a:t>
            </a:r>
            <a:r>
              <a:rPr lang="en-US" b="1" dirty="0"/>
              <a:t>regression line</a:t>
            </a:r>
            <a:r>
              <a:rPr lang="en-US" dirty="0"/>
              <a:t>, is one of those </a:t>
            </a:r>
            <a:r>
              <a:rPr lang="en-US" dirty="0" smtClean="0"/>
              <a:t>models.</a:t>
            </a:r>
          </a:p>
          <a:p>
            <a:endParaRPr lang="en-US" dirty="0"/>
          </a:p>
          <a:p>
            <a:r>
              <a:rPr lang="en-US" dirty="0" smtClean="0"/>
              <a:t>The </a:t>
            </a:r>
            <a:r>
              <a:rPr lang="en-US" dirty="0"/>
              <a:t>data that we will be looking at is called bivariate data. A </a:t>
            </a:r>
            <a:r>
              <a:rPr lang="en-US" b="1" dirty="0"/>
              <a:t>bivariate data</a:t>
            </a:r>
            <a:r>
              <a:rPr lang="en-US" dirty="0"/>
              <a:t> set consists of observations on two variables.  For example, the annual average unemployment rate and the average annual consumer confidence index from 2006 to 2014 are shown in the table below</a:t>
            </a:r>
            <a:r>
              <a:rPr lang="en-US" dirty="0" smtClean="0"/>
              <a:t>.</a:t>
            </a:r>
            <a:endParaRPr lang="en-US" dirty="0"/>
          </a:p>
        </p:txBody>
      </p:sp>
    </p:spTree>
    <p:extLst>
      <p:ext uri="{BB962C8B-B14F-4D97-AF65-F5344CB8AC3E}">
        <p14:creationId xmlns:p14="http://schemas.microsoft.com/office/powerpoint/2010/main" val="398008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07969979"/>
              </p:ext>
            </p:extLst>
          </p:nvPr>
        </p:nvGraphicFramePr>
        <p:xfrm>
          <a:off x="685800" y="762000"/>
          <a:ext cx="7772399" cy="3962400"/>
        </p:xfrm>
        <a:graphic>
          <a:graphicData uri="http://schemas.openxmlformats.org/drawingml/2006/table">
            <a:tbl>
              <a:tblPr firstRow="1" firstCol="1" bandRow="1">
                <a:tableStyleId>{5C22544A-7EE6-4342-B048-85BDC9FD1C3A}</a:tableStyleId>
              </a:tblPr>
              <a:tblGrid>
                <a:gridCol w="1672983"/>
                <a:gridCol w="3223977"/>
                <a:gridCol w="2875439"/>
              </a:tblGrid>
              <a:tr h="396240">
                <a:tc>
                  <a:txBody>
                    <a:bodyPr/>
                    <a:lstStyle/>
                    <a:p>
                      <a:pPr marL="0" marR="0" algn="ctr">
                        <a:spcBef>
                          <a:spcPts val="0"/>
                        </a:spcBef>
                        <a:spcAft>
                          <a:spcPts val="0"/>
                        </a:spcAft>
                      </a:pPr>
                      <a:r>
                        <a:rPr lang="en-US" sz="1400" dirty="0">
                          <a:effectLst/>
                        </a:rPr>
                        <a:t>Year</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Unemployment Rate (%)</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Consumer Confidence</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2006</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4.6</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106</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2007</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4.6</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103</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2008</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5.8</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58</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2009</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9.3</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45</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2010</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9.6</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54</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2011</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8.9</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58</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2012</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8.1</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67</a:t>
                      </a:r>
                      <a:endParaRPr lang="en-US" sz="120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2013</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a:effectLst/>
                        </a:rPr>
                        <a:t>5.8</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dirty="0">
                          <a:effectLst/>
                        </a:rPr>
                        <a:t>73</a:t>
                      </a:r>
                      <a:endParaRPr lang="en-US" sz="1200" dirty="0">
                        <a:effectLst/>
                        <a:latin typeface="Times New Roman"/>
                        <a:ea typeface="Calibri"/>
                        <a:cs typeface="Times New Roman"/>
                      </a:endParaRPr>
                    </a:p>
                  </a:txBody>
                  <a:tcPr marL="68580" marR="68580" marT="0" marB="0"/>
                </a:tc>
              </a:tr>
              <a:tr h="396240">
                <a:tc>
                  <a:txBody>
                    <a:bodyPr/>
                    <a:lstStyle/>
                    <a:p>
                      <a:pPr marL="0" marR="0" algn="r">
                        <a:spcBef>
                          <a:spcPts val="0"/>
                        </a:spcBef>
                        <a:spcAft>
                          <a:spcPts val="0"/>
                        </a:spcAft>
                      </a:pPr>
                      <a:r>
                        <a:rPr lang="en-US" sz="1400">
                          <a:effectLst/>
                        </a:rPr>
                        <a:t>2014 (est.)</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dirty="0">
                          <a:effectLst/>
                        </a:rPr>
                        <a:t>6.2</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400" dirty="0">
                          <a:effectLst/>
                        </a:rPr>
                        <a:t> </a:t>
                      </a:r>
                      <a:endParaRPr lang="en-US" sz="1200" dirty="0">
                        <a:effectLst/>
                        <a:latin typeface="Times New Roman"/>
                        <a:ea typeface="Calibri"/>
                        <a:cs typeface="Times New Roman"/>
                      </a:endParaRPr>
                    </a:p>
                  </a:txBody>
                  <a:tcPr marL="68580" marR="68580" marT="0" marB="0"/>
                </a:tc>
              </a:tr>
            </a:tbl>
          </a:graphicData>
        </a:graphic>
      </p:graphicFrame>
      <mc:AlternateContent xmlns:mc="http://schemas.openxmlformats.org/markup-compatibility/2006">
        <mc:Choice xmlns:a14="http://schemas.microsoft.com/office/drawing/2010/main" Requires="a14">
          <p:sp>
            <p:nvSpPr>
              <p:cNvPr id="5" name="Rectangle 4"/>
              <p:cNvSpPr/>
              <p:nvPr/>
            </p:nvSpPr>
            <p:spPr>
              <a:xfrm>
                <a:off x="762000" y="4928974"/>
                <a:ext cx="7620000" cy="1200329"/>
              </a:xfrm>
              <a:prstGeom prst="rect">
                <a:avLst/>
              </a:prstGeom>
            </p:spPr>
            <p:txBody>
              <a:bodyPr wrap="square">
                <a:spAutoFit/>
              </a:bodyPr>
              <a:lstStyle/>
              <a:p>
                <a:r>
                  <a:rPr lang="en-US" dirty="0"/>
                  <a:t>The bivariate data above can be graphed using a scatter plot using a coordinate plane. We can assign the </a:t>
                </a:r>
                <a:r>
                  <a:rPr lang="en-US" i="1" dirty="0"/>
                  <a:t>x- </a:t>
                </a:r>
                <a:r>
                  <a:rPr lang="en-US" dirty="0"/>
                  <a:t>and </a:t>
                </a:r>
                <a:r>
                  <a:rPr lang="en-US" i="1" dirty="0"/>
                  <a:t>y-</a:t>
                </a:r>
                <a:r>
                  <a:rPr lang="en-US" dirty="0"/>
                  <a:t>values as:</a:t>
                </a:r>
              </a:p>
              <a:p>
                <a14:m>
                  <m:oMath xmlns:m="http://schemas.openxmlformats.org/officeDocument/2006/math">
                    <m:r>
                      <a:rPr lang="en-US" i="1"/>
                      <m:t>𝑥</m:t>
                    </m:r>
                  </m:oMath>
                </a14:m>
                <a:r>
                  <a:rPr lang="en-US" dirty="0"/>
                  <a:t> = unemployment rate, and</a:t>
                </a:r>
              </a:p>
              <a:p>
                <a14:m>
                  <m:oMath xmlns:m="http://schemas.openxmlformats.org/officeDocument/2006/math">
                    <m:r>
                      <a:rPr lang="en-US" i="1"/>
                      <m:t>𝑦</m:t>
                    </m:r>
                  </m:oMath>
                </a14:m>
                <a:r>
                  <a:rPr lang="en-US" dirty="0"/>
                  <a:t> =consumer confidence</a:t>
                </a:r>
              </a:p>
            </p:txBody>
          </p:sp>
        </mc:Choice>
        <mc:Fallback>
          <p:sp>
            <p:nvSpPr>
              <p:cNvPr id="5" name="Rectangle 4"/>
              <p:cNvSpPr>
                <a:spLocks noRot="1" noChangeAspect="1" noMove="1" noResize="1" noEditPoints="1" noAdjustHandles="1" noChangeArrowheads="1" noChangeShapeType="1" noTextEdit="1"/>
              </p:cNvSpPr>
              <p:nvPr/>
            </p:nvSpPr>
            <p:spPr>
              <a:xfrm>
                <a:off x="762000" y="4928974"/>
                <a:ext cx="7620000" cy="1200329"/>
              </a:xfrm>
              <a:prstGeom prst="rect">
                <a:avLst/>
              </a:prstGeom>
              <a:blipFill rotWithShape="1">
                <a:blip r:embed="rId2"/>
                <a:stretch>
                  <a:fillRect l="-640" t="-2551" b="-7653"/>
                </a:stretch>
              </a:blipFill>
            </p:spPr>
            <p:txBody>
              <a:bodyPr/>
              <a:lstStyle/>
              <a:p>
                <a:r>
                  <a:rPr lang="en-US">
                    <a:noFill/>
                  </a:rPr>
                  <a:t> </a:t>
                </a:r>
              </a:p>
            </p:txBody>
          </p:sp>
        </mc:Fallback>
      </mc:AlternateContent>
    </p:spTree>
    <p:extLst>
      <p:ext uri="{BB962C8B-B14F-4D97-AF65-F5344CB8AC3E}">
        <p14:creationId xmlns:p14="http://schemas.microsoft.com/office/powerpoint/2010/main" val="30726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10677525" cy="677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649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800600"/>
            <a:ext cx="6781800" cy="1371600"/>
          </a:xfrm>
        </p:spPr>
        <p:txBody>
          <a:bodyPr>
            <a:noAutofit/>
          </a:bodyPr>
          <a:lstStyle/>
          <a:p>
            <a:pPr algn="ctr"/>
            <a:r>
              <a:rPr lang="en-US" sz="4000" dirty="0"/>
              <a:t>Using the Regression Line Model to Make Predictions</a:t>
            </a:r>
          </a:p>
        </p:txBody>
      </p:sp>
      <p:sp>
        <p:nvSpPr>
          <p:cNvPr id="3" name="Content Placeholder 2"/>
          <p:cNvSpPr>
            <a:spLocks noGrp="1"/>
          </p:cNvSpPr>
          <p:nvPr>
            <p:ph idx="1"/>
          </p:nvPr>
        </p:nvSpPr>
        <p:spPr/>
        <p:txBody>
          <a:bodyPr/>
          <a:lstStyle/>
          <a:p>
            <a:pPr marL="0" indent="0">
              <a:buNone/>
            </a:pPr>
            <a:r>
              <a:rPr lang="en-US" dirty="0"/>
              <a:t>Remember, when two sets of data have a connection that can be described verbally or mathematically, there is a relationship. A </a:t>
            </a:r>
            <a:r>
              <a:rPr lang="en-US" b="1" dirty="0"/>
              <a:t>correlation</a:t>
            </a:r>
            <a:r>
              <a:rPr lang="en-US" dirty="0"/>
              <a:t> describes how strong the relationship is between the two variables. A </a:t>
            </a:r>
            <a:r>
              <a:rPr lang="en-US" b="1" dirty="0"/>
              <a:t>positive correlation</a:t>
            </a:r>
            <a:r>
              <a:rPr lang="en-US" dirty="0"/>
              <a:t> indicates that both values are increasing together. A </a:t>
            </a:r>
            <a:r>
              <a:rPr lang="en-US" b="1" dirty="0"/>
              <a:t>negative correlation</a:t>
            </a:r>
            <a:r>
              <a:rPr lang="en-US" dirty="0"/>
              <a:t> occurs when one value decreases as the other increases. In our example, consumer confidence decreases as the unemployment rate increases</a:t>
            </a:r>
            <a:r>
              <a:rPr lang="en-US" dirty="0" smtClean="0"/>
              <a:t>.</a:t>
            </a:r>
            <a:endParaRPr lang="en-US" dirty="0"/>
          </a:p>
        </p:txBody>
      </p:sp>
    </p:spTree>
    <p:extLst>
      <p:ext uri="{BB962C8B-B14F-4D97-AF65-F5344CB8AC3E}">
        <p14:creationId xmlns:p14="http://schemas.microsoft.com/office/powerpoint/2010/main" val="3480944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TotalTime>
  <Words>338</Words>
  <Application>Microsoft Office PowerPoint</Application>
  <PresentationFormat>On-screen Show (4:3)</PresentationFormat>
  <Paragraphs>43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NewsPrint</vt:lpstr>
      <vt:lpstr>Using the Regression Line Model to Make Predictions</vt:lpstr>
      <vt:lpstr>Using the Regression Line Model to Make Predictions</vt:lpstr>
      <vt:lpstr>PowerPoint Presentation</vt:lpstr>
      <vt:lpstr>PowerPoint Presentation</vt:lpstr>
      <vt:lpstr>Using the Regression Line Model to Make Predictions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Regression Line Model to Make Predictions</dc:title>
  <dc:creator>Joe Fraioli</dc:creator>
  <cp:lastModifiedBy>Joe Fraioli</cp:lastModifiedBy>
  <cp:revision>2</cp:revision>
  <dcterms:created xsi:type="dcterms:W3CDTF">2015-01-03T02:48:49Z</dcterms:created>
  <dcterms:modified xsi:type="dcterms:W3CDTF">2015-01-03T02:56:04Z</dcterms:modified>
</cp:coreProperties>
</file>