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097FE41-9902-4249-9AB1-A10BC172823D}" type="datetimeFigureOut">
              <a:rPr lang="en-US" smtClean="0"/>
              <a:t>12/27/2014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2195BC-AA71-468E-88F5-98ED76BEE622}"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97FE41-9902-4249-9AB1-A10BC172823D}"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195BC-AA71-468E-88F5-98ED76BEE62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82195BC-AA71-468E-88F5-98ED76BEE622}"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97FE41-9902-4249-9AB1-A10BC172823D}"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097FE41-9902-4249-9AB1-A10BC172823D}" type="datetimeFigureOut">
              <a:rPr lang="en-US" smtClean="0"/>
              <a:t>12/27/2014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82195BC-AA71-468E-88F5-98ED76BEE622}"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097FE41-9902-4249-9AB1-A10BC172823D}" type="datetimeFigureOut">
              <a:rPr lang="en-US" smtClean="0"/>
              <a:t>12/27/2014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2195BC-AA71-468E-88F5-98ED76BEE622}"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097FE41-9902-4249-9AB1-A10BC172823D}" type="datetimeFigureOut">
              <a:rPr lang="en-US" smtClean="0"/>
              <a:t>12/27/2014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195BC-AA71-468E-88F5-98ED76BEE622}"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097FE41-9902-4249-9AB1-A10BC172823D}" type="datetimeFigureOut">
              <a:rPr lang="en-US" smtClean="0"/>
              <a:t>12/27/2014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82195BC-AA71-468E-88F5-98ED76BEE622}"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97FE41-9902-4249-9AB1-A10BC172823D}" type="datetimeFigureOut">
              <a:rPr lang="en-US" smtClean="0"/>
              <a:t>12/27/2014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82195BC-AA71-468E-88F5-98ED76BEE62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097FE41-9902-4249-9AB1-A10BC172823D}" type="datetimeFigureOut">
              <a:rPr lang="en-US" smtClean="0"/>
              <a:t>12/27/2014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82195BC-AA71-468E-88F5-98ED76BEE62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82195BC-AA71-468E-88F5-98ED76BEE622}"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097FE41-9902-4249-9AB1-A10BC172823D}" type="datetimeFigureOut">
              <a:rPr lang="en-US" smtClean="0"/>
              <a:t>12/27/2014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82195BC-AA71-468E-88F5-98ED76BEE622}"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097FE41-9902-4249-9AB1-A10BC172823D}" type="datetimeFigureOut">
              <a:rPr lang="en-US" smtClean="0"/>
              <a:t>12/27/2014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097FE41-9902-4249-9AB1-A10BC172823D}" type="datetimeFigureOut">
              <a:rPr lang="en-US" smtClean="0"/>
              <a:t>12/27/2014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82195BC-AA71-468E-88F5-98ED76BEE622}"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6.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How Margin of Error, deviation from the mean, and standard deviation can measure our confidence in the data</a:t>
            </a:r>
            <a:endParaRPr lang="en-US" dirty="0"/>
          </a:p>
        </p:txBody>
      </p:sp>
      <p:sp>
        <p:nvSpPr>
          <p:cNvPr id="2" name="Title 1"/>
          <p:cNvSpPr>
            <a:spLocks noGrp="1"/>
          </p:cNvSpPr>
          <p:nvPr>
            <p:ph type="ctrTitle"/>
          </p:nvPr>
        </p:nvSpPr>
        <p:spPr/>
        <p:txBody>
          <a:bodyPr/>
          <a:lstStyle/>
          <a:p>
            <a:r>
              <a:rPr lang="en-US" dirty="0" smtClean="0"/>
              <a:t>Analyzing Statistics In the News</a:t>
            </a:r>
            <a:endParaRPr lang="en-US" dirty="0"/>
          </a:p>
        </p:txBody>
      </p:sp>
    </p:spTree>
    <p:extLst>
      <p:ext uri="{BB962C8B-B14F-4D97-AF65-F5344CB8AC3E}">
        <p14:creationId xmlns:p14="http://schemas.microsoft.com/office/powerpoint/2010/main" val="1393699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at Statistics In the News</a:t>
            </a:r>
            <a:endParaRPr lang="en-US" dirty="0"/>
          </a:p>
        </p:txBody>
      </p:sp>
      <p:sp>
        <p:nvSpPr>
          <p:cNvPr id="3" name="Content Placeholder 2"/>
          <p:cNvSpPr>
            <a:spLocks noGrp="1"/>
          </p:cNvSpPr>
          <p:nvPr>
            <p:ph sz="quarter" idx="1"/>
          </p:nvPr>
        </p:nvSpPr>
        <p:spPr/>
        <p:txBody>
          <a:bodyPr/>
          <a:lstStyle/>
          <a:p>
            <a:pPr marL="0" indent="0">
              <a:buNone/>
            </a:pPr>
            <a:r>
              <a:rPr lang="en-US" b="1" dirty="0"/>
              <a:t>Objectives</a:t>
            </a:r>
            <a:endParaRPr lang="en-US" dirty="0"/>
          </a:p>
          <a:p>
            <a:r>
              <a:rPr lang="en-US" dirty="0"/>
              <a:t>Students will be able to calculate the standard deviation of a set of data.</a:t>
            </a:r>
          </a:p>
          <a:p>
            <a:r>
              <a:rPr lang="en-US" dirty="0"/>
              <a:t>Students will be able to explain the reliability of a set of data using measures such as margin of error and standard deviation.</a:t>
            </a:r>
          </a:p>
          <a:p>
            <a:endParaRPr lang="en-US" dirty="0"/>
          </a:p>
        </p:txBody>
      </p:sp>
    </p:spTree>
    <p:extLst>
      <p:ext uri="{BB962C8B-B14F-4D97-AF65-F5344CB8AC3E}">
        <p14:creationId xmlns:p14="http://schemas.microsoft.com/office/powerpoint/2010/main" val="2049245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Standards of Mathematical </a:t>
            </a:r>
            <a:r>
              <a:rPr lang="en-US" b="1" dirty="0" smtClean="0"/>
              <a:t>Practice</a:t>
            </a:r>
            <a:endParaRPr lang="en-US" dirty="0"/>
          </a:p>
        </p:txBody>
      </p:sp>
      <p:sp>
        <p:nvSpPr>
          <p:cNvPr id="3" name="Content Placeholder 2"/>
          <p:cNvSpPr>
            <a:spLocks noGrp="1"/>
          </p:cNvSpPr>
          <p:nvPr>
            <p:ph sz="quarter" idx="1"/>
          </p:nvPr>
        </p:nvSpPr>
        <p:spPr/>
        <p:txBody>
          <a:bodyPr/>
          <a:lstStyle/>
          <a:p>
            <a:r>
              <a:rPr lang="en-US" b="1" dirty="0"/>
              <a:t>MP 1.</a:t>
            </a:r>
            <a:r>
              <a:rPr lang="en-US" dirty="0"/>
              <a:t> Make sense of problems and persevere in solving them.</a:t>
            </a:r>
          </a:p>
          <a:p>
            <a:r>
              <a:rPr lang="en-US" b="1" dirty="0"/>
              <a:t>MP 2. </a:t>
            </a:r>
            <a:r>
              <a:rPr lang="en-US" dirty="0"/>
              <a:t>Reason abstractly and quantitatively.</a:t>
            </a:r>
          </a:p>
          <a:p>
            <a:r>
              <a:rPr lang="en-US" b="1" dirty="0"/>
              <a:t>MP 3. </a:t>
            </a:r>
            <a:r>
              <a:rPr lang="en-US" dirty="0"/>
              <a:t>Construct viable arguments and critique the reasoning of others.</a:t>
            </a:r>
          </a:p>
          <a:p>
            <a:r>
              <a:rPr lang="en-US" b="1" dirty="0"/>
              <a:t>MP 6. </a:t>
            </a:r>
            <a:r>
              <a:rPr lang="en-US" dirty="0"/>
              <a:t>Attend to precision.</a:t>
            </a:r>
          </a:p>
          <a:p>
            <a:endParaRPr lang="en-US" dirty="0"/>
          </a:p>
        </p:txBody>
      </p:sp>
    </p:spTree>
    <p:extLst>
      <p:ext uri="{BB962C8B-B14F-4D97-AF65-F5344CB8AC3E}">
        <p14:creationId xmlns:p14="http://schemas.microsoft.com/office/powerpoint/2010/main" val="2765519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Common </a:t>
            </a:r>
            <a:r>
              <a:rPr lang="en-US" b="1" dirty="0" smtClean="0"/>
              <a:t>Core</a:t>
            </a:r>
            <a:r>
              <a:rPr lang="en-US" dirty="0" smtClean="0"/>
              <a:t> </a:t>
            </a:r>
            <a:r>
              <a:rPr lang="en-US" b="1" dirty="0" smtClean="0"/>
              <a:t>Standards</a:t>
            </a:r>
            <a:endParaRPr lang="en-US" b="1" dirty="0"/>
          </a:p>
        </p:txBody>
      </p:sp>
      <p:sp>
        <p:nvSpPr>
          <p:cNvPr id="3" name="Content Placeholder 2"/>
          <p:cNvSpPr>
            <a:spLocks noGrp="1"/>
          </p:cNvSpPr>
          <p:nvPr>
            <p:ph sz="quarter" idx="1"/>
          </p:nvPr>
        </p:nvSpPr>
        <p:spPr/>
        <p:txBody>
          <a:bodyPr/>
          <a:lstStyle/>
          <a:p>
            <a:r>
              <a:rPr lang="en-US" b="1" dirty="0" smtClean="0"/>
              <a:t>S-ID.2 </a:t>
            </a:r>
            <a:r>
              <a:rPr lang="en-US" dirty="0"/>
              <a:t>Use statistics appropriate to the shape of the data distribution to compare center (median, mean) and spread (interquartile range, standard deviation) of two or more different data sets</a:t>
            </a:r>
            <a:r>
              <a:rPr lang="en-US" dirty="0" smtClean="0"/>
              <a:t>.</a:t>
            </a:r>
            <a:endParaRPr lang="en-US" dirty="0"/>
          </a:p>
          <a:p>
            <a:r>
              <a:rPr lang="en-US" b="1" dirty="0"/>
              <a:t>S-IC.6 </a:t>
            </a:r>
            <a:r>
              <a:rPr lang="en-US" dirty="0"/>
              <a:t>Evaluate reports based on data.</a:t>
            </a:r>
          </a:p>
          <a:p>
            <a:endParaRPr lang="en-US" dirty="0"/>
          </a:p>
        </p:txBody>
      </p:sp>
    </p:spTree>
    <p:extLst>
      <p:ext uri="{BB962C8B-B14F-4D97-AF65-F5344CB8AC3E}">
        <p14:creationId xmlns:p14="http://schemas.microsoft.com/office/powerpoint/2010/main" val="1851411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Looking at Statistics In the News</a:t>
            </a:r>
          </a:p>
        </p:txBody>
      </p:sp>
      <p:sp>
        <p:nvSpPr>
          <p:cNvPr id="3" name="Content Placeholder 2"/>
          <p:cNvSpPr>
            <a:spLocks noGrp="1"/>
          </p:cNvSpPr>
          <p:nvPr>
            <p:ph sz="quarter" idx="1"/>
          </p:nvPr>
        </p:nvSpPr>
        <p:spPr/>
        <p:txBody>
          <a:bodyPr>
            <a:normAutofit/>
          </a:bodyPr>
          <a:lstStyle/>
          <a:p>
            <a:r>
              <a:rPr lang="en-US" b="1" dirty="0"/>
              <a:t>Do Now:</a:t>
            </a:r>
            <a:r>
              <a:rPr lang="en-US" dirty="0"/>
              <a:t> When data is displayed in graphs and charts, what are some ways that we can tell whether the data is accurate or misleading</a:t>
            </a:r>
            <a:r>
              <a:rPr lang="en-US" dirty="0" smtClean="0"/>
              <a:t>?</a:t>
            </a:r>
          </a:p>
          <a:p>
            <a:pPr marL="0" indent="0">
              <a:buNone/>
            </a:pPr>
            <a:r>
              <a:rPr lang="en-US" dirty="0"/>
              <a:t> </a:t>
            </a:r>
          </a:p>
          <a:p>
            <a:r>
              <a:rPr lang="en-US" b="1" dirty="0" smtClean="0"/>
              <a:t>Additional Do </a:t>
            </a:r>
            <a:r>
              <a:rPr lang="en-US" b="1" dirty="0"/>
              <a:t>Now:</a:t>
            </a:r>
            <a:r>
              <a:rPr lang="en-US" dirty="0"/>
              <a:t> You read a recent news article reporting on the results of a poll that states 43% of voters would vote for Hillary Clinton if she ran for president. The article explains that the margin of error of the poll is ±3.1%. How does the margin of error affect the results of the poll?</a:t>
            </a:r>
          </a:p>
          <a:p>
            <a:endParaRPr lang="en-US" dirty="0"/>
          </a:p>
        </p:txBody>
      </p:sp>
    </p:spTree>
    <p:extLst>
      <p:ext uri="{BB962C8B-B14F-4D97-AF65-F5344CB8AC3E}">
        <p14:creationId xmlns:p14="http://schemas.microsoft.com/office/powerpoint/2010/main" val="2899609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4724400" y="4191000"/>
            <a:ext cx="2133601" cy="2133601"/>
          </a:xfrm>
          <a:prstGeom prst="rect">
            <a:avLst/>
          </a:prstGeom>
        </p:spPr>
      </p:pic>
      <p:sp>
        <p:nvSpPr>
          <p:cNvPr id="2" name="Title 1"/>
          <p:cNvSpPr>
            <a:spLocks noGrp="1"/>
          </p:cNvSpPr>
          <p:nvPr>
            <p:ph type="title"/>
          </p:nvPr>
        </p:nvSpPr>
        <p:spPr/>
        <p:txBody>
          <a:bodyPr/>
          <a:lstStyle/>
          <a:p>
            <a:r>
              <a:rPr lang="en-US" dirty="0"/>
              <a:t>Looking at Statistics In the News</a:t>
            </a:r>
          </a:p>
        </p:txBody>
      </p:sp>
      <p:sp>
        <p:nvSpPr>
          <p:cNvPr id="3" name="Content Placeholder 2"/>
          <p:cNvSpPr>
            <a:spLocks noGrp="1"/>
          </p:cNvSpPr>
          <p:nvPr>
            <p:ph sz="half" idx="1"/>
          </p:nvPr>
        </p:nvSpPr>
        <p:spPr/>
        <p:txBody>
          <a:bodyPr>
            <a:normAutofit lnSpcReduction="10000"/>
          </a:bodyPr>
          <a:lstStyle/>
          <a:p>
            <a:pPr marL="0" indent="0">
              <a:buNone/>
            </a:pPr>
            <a:r>
              <a:rPr lang="en-US" dirty="0" smtClean="0"/>
              <a:t>As </a:t>
            </a:r>
            <a:r>
              <a:rPr lang="en-US" dirty="0"/>
              <a:t>news consumers, we are often presented with reports of statistics that are very newsworthy. The latest election polls, the change in financial markets, studies on the effectiveness of new medications, and new scientific discoveries are all examples of news stories that can include sets of data.</a:t>
            </a:r>
          </a:p>
          <a:p>
            <a:endParaRPr lang="en-US" dirty="0"/>
          </a:p>
        </p:txBody>
      </p:sp>
      <p:pic>
        <p:nvPicPr>
          <p:cNvPr id="5" name="Content Placeholder 4"/>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t="15103" b="15330"/>
          <a:stretch/>
        </p:blipFill>
        <p:spPr>
          <a:xfrm>
            <a:off x="4705884" y="1524000"/>
            <a:ext cx="2074064" cy="2145706"/>
          </a:xfrm>
        </p:spPr>
      </p:pic>
      <p:pic>
        <p:nvPicPr>
          <p:cNvPr id="8" name="Picture 7"/>
          <p:cNvPicPr>
            <a:picLocks noChangeAspect="1"/>
          </p:cNvPicPr>
          <p:nvPr/>
        </p:nvPicPr>
        <p:blipFill rotWithShape="1">
          <a:blip r:embed="rId4">
            <a:extLst>
              <a:ext uri="{28A0092B-C50C-407E-A947-70E740481C1C}">
                <a14:useLocalDpi xmlns:a14="http://schemas.microsoft.com/office/drawing/2010/main" val="0"/>
              </a:ext>
            </a:extLst>
          </a:blip>
          <a:srcRect t="16804" b="15285"/>
          <a:stretch/>
        </p:blipFill>
        <p:spPr>
          <a:xfrm>
            <a:off x="7014985" y="4343399"/>
            <a:ext cx="1925032" cy="1981201"/>
          </a:xfrm>
          <a:prstGeom prst="rect">
            <a:avLst/>
          </a:prstGeom>
        </p:spPr>
      </p:pic>
      <p:pic>
        <p:nvPicPr>
          <p:cNvPr id="10" name="Picture 9"/>
          <p:cNvPicPr>
            <a:picLocks noChangeAspect="1"/>
          </p:cNvPicPr>
          <p:nvPr/>
        </p:nvPicPr>
        <p:blipFill rotWithShape="1">
          <a:blip r:embed="rId5">
            <a:extLst>
              <a:ext uri="{28A0092B-C50C-407E-A947-70E740481C1C}">
                <a14:useLocalDpi xmlns:a14="http://schemas.microsoft.com/office/drawing/2010/main" val="0"/>
              </a:ext>
            </a:extLst>
          </a:blip>
          <a:srcRect t="6135" r="45446" b="10516"/>
          <a:stretch/>
        </p:blipFill>
        <p:spPr>
          <a:xfrm>
            <a:off x="6820573" y="1524000"/>
            <a:ext cx="2119443" cy="2097993"/>
          </a:xfrm>
          <a:prstGeom prst="rect">
            <a:avLst/>
          </a:prstGeom>
        </p:spPr>
      </p:pic>
    </p:spTree>
    <p:extLst>
      <p:ext uri="{BB962C8B-B14F-4D97-AF65-F5344CB8AC3E}">
        <p14:creationId xmlns:p14="http://schemas.microsoft.com/office/powerpoint/2010/main" val="2606476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Looking at Statistics In the News</a:t>
            </a:r>
          </a:p>
        </p:txBody>
      </p:sp>
      <p:sp>
        <p:nvSpPr>
          <p:cNvPr id="3" name="Content Placeholder 2"/>
          <p:cNvSpPr>
            <a:spLocks noGrp="1"/>
          </p:cNvSpPr>
          <p:nvPr>
            <p:ph sz="quarter" idx="1"/>
          </p:nvPr>
        </p:nvSpPr>
        <p:spPr/>
        <p:txBody>
          <a:bodyPr>
            <a:normAutofit/>
          </a:bodyPr>
          <a:lstStyle/>
          <a:p>
            <a:pPr marL="0" indent="0">
              <a:buNone/>
            </a:pPr>
            <a:r>
              <a:rPr lang="en-US" dirty="0" smtClean="0"/>
              <a:t>Reporters </a:t>
            </a:r>
            <a:r>
              <a:rPr lang="en-US" dirty="0"/>
              <a:t>and editors are responsible for analyzing data and presenting it to the public so that it’s easy to read and understand. Sometimes news organizations are handed hundreds of pages of important data but only have a limited amount of space (in a newspaper or magazine) or time (for radio and TV) to present the findings! </a:t>
            </a:r>
          </a:p>
          <a:p>
            <a:endParaRPr lang="en-US" dirty="0"/>
          </a:p>
        </p:txBody>
      </p:sp>
    </p:spTree>
    <p:extLst>
      <p:ext uri="{BB962C8B-B14F-4D97-AF65-F5344CB8AC3E}">
        <p14:creationId xmlns:p14="http://schemas.microsoft.com/office/powerpoint/2010/main" val="622272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Looking at Statistics In the News</a:t>
            </a:r>
          </a:p>
        </p:txBody>
      </p:sp>
      <p:sp>
        <p:nvSpPr>
          <p:cNvPr id="3" name="Content Placeholder 2"/>
          <p:cNvSpPr>
            <a:spLocks noGrp="1"/>
          </p:cNvSpPr>
          <p:nvPr>
            <p:ph sz="quarter" idx="1"/>
          </p:nvPr>
        </p:nvSpPr>
        <p:spPr/>
        <p:txBody>
          <a:bodyPr>
            <a:normAutofit fontScale="92500"/>
          </a:bodyPr>
          <a:lstStyle/>
          <a:p>
            <a:pPr marL="0" indent="0">
              <a:buNone/>
            </a:pPr>
            <a:r>
              <a:rPr lang="en-US" b="1" dirty="0"/>
              <a:t>What are some ways to “summarize” a set of data?</a:t>
            </a:r>
          </a:p>
          <a:p>
            <a:pPr marL="0" indent="0">
              <a:buNone/>
            </a:pPr>
            <a:endParaRPr lang="en-US" dirty="0" smtClean="0"/>
          </a:p>
          <a:p>
            <a:pPr marL="0" indent="0">
              <a:buNone/>
            </a:pPr>
            <a:r>
              <a:rPr lang="en-US" dirty="0" smtClean="0"/>
              <a:t>One </a:t>
            </a:r>
            <a:r>
              <a:rPr lang="en-US" dirty="0"/>
              <a:t>way to summarize a set of data is to find the central tendencies of its distribution. The mean, median, and mode are all measures of central tendency. For example, it is easier to write the mean, or average, of a set of data, then it is to write each data value. The median, or “middle number,” is another example of a measure of central tendency that helps characterize a set of data.</a:t>
            </a:r>
          </a:p>
          <a:p>
            <a:pPr marL="0" indent="0">
              <a:buNone/>
            </a:pPr>
            <a:r>
              <a:rPr lang="en-US" dirty="0"/>
              <a:t> </a:t>
            </a:r>
          </a:p>
          <a:p>
            <a:endParaRPr lang="en-US" dirty="0"/>
          </a:p>
        </p:txBody>
      </p:sp>
    </p:spTree>
    <p:extLst>
      <p:ext uri="{BB962C8B-B14F-4D97-AF65-F5344CB8AC3E}">
        <p14:creationId xmlns:p14="http://schemas.microsoft.com/office/powerpoint/2010/main" val="339701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Looking at Statistics In the News</a:t>
            </a:r>
          </a:p>
        </p:txBody>
      </p:sp>
      <p:sp>
        <p:nvSpPr>
          <p:cNvPr id="3" name="Content Placeholder 2"/>
          <p:cNvSpPr>
            <a:spLocks noGrp="1"/>
          </p:cNvSpPr>
          <p:nvPr>
            <p:ph sz="quarter" idx="1"/>
          </p:nvPr>
        </p:nvSpPr>
        <p:spPr/>
        <p:txBody>
          <a:bodyPr/>
          <a:lstStyle/>
          <a:p>
            <a:pPr marL="0" indent="0">
              <a:buNone/>
            </a:pPr>
            <a:r>
              <a:rPr lang="en-US" dirty="0"/>
              <a:t>We are constantly presented with different representations of statistics in the news, in advertisements, on the internet, etc. It’s crucial as a modern society to be able to interpret the statistics that we see and hear in the media. There are several different measures that we can use to help us better understand the statistics that are presented to us.</a:t>
            </a:r>
          </a:p>
          <a:p>
            <a:endParaRPr lang="en-US" dirty="0"/>
          </a:p>
        </p:txBody>
      </p:sp>
    </p:spTree>
    <p:extLst>
      <p:ext uri="{BB962C8B-B14F-4D97-AF65-F5344CB8AC3E}">
        <p14:creationId xmlns:p14="http://schemas.microsoft.com/office/powerpoint/2010/main" val="41351788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115</TotalTime>
  <Words>500</Words>
  <Application>Microsoft Office PowerPoint</Application>
  <PresentationFormat>On-screen Show (4:3)</PresentationFormat>
  <Paragraphs>29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Civic</vt:lpstr>
      <vt:lpstr>Analyzing Statistics In the News</vt:lpstr>
      <vt:lpstr>Looking at Statistics In the News</vt:lpstr>
      <vt:lpstr>Standards of Mathematical Practice</vt:lpstr>
      <vt:lpstr>Common Core Standards</vt:lpstr>
      <vt:lpstr>Looking at Statistics In the News</vt:lpstr>
      <vt:lpstr>Looking at Statistics In the News</vt:lpstr>
      <vt:lpstr>Looking at Statistics In the News</vt:lpstr>
      <vt:lpstr>Looking at Statistics In the News</vt:lpstr>
      <vt:lpstr>Looking at Statistics In the News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Analyzing Statistics In the News</dc:title>
  <dc:creator>Joe Fraioli</dc:creator>
  <cp:lastModifiedBy>Joe Fraioli</cp:lastModifiedBy>
  <cp:revision>6</cp:revision>
  <dcterms:created xsi:type="dcterms:W3CDTF">2014-12-27T15:21:14Z</dcterms:created>
  <dcterms:modified xsi:type="dcterms:W3CDTF">2014-12-27T17:16:44Z</dcterms:modified>
</cp:coreProperties>
</file>