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5" r:id="rId9"/>
    <p:sldId id="266" r:id="rId10"/>
    <p:sldId id="267" r:id="rId11"/>
    <p:sldId id="268" r:id="rId12"/>
    <p:sldId id="269" r:id="rId13"/>
    <p:sldId id="271"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064C137-3035-4AF2-822B-E681FFFDA9D6}" type="datetimeFigureOut">
              <a:rPr lang="en-US" smtClean="0"/>
              <a:t>12/27/2014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40A03A6-2FBB-48E0-9874-93B350B78D89}"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64C137-3035-4AF2-822B-E681FFFDA9D6}" type="datetimeFigureOut">
              <a:rPr lang="en-US" smtClean="0"/>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A03A6-2FBB-48E0-9874-93B350B78D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64C137-3035-4AF2-822B-E681FFFDA9D6}" type="datetimeFigureOut">
              <a:rPr lang="en-US" smtClean="0"/>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A03A6-2FBB-48E0-9874-93B350B78D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064C137-3035-4AF2-822B-E681FFFDA9D6}" type="datetimeFigureOut">
              <a:rPr lang="en-US" smtClean="0"/>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A03A6-2FBB-48E0-9874-93B350B78D89}"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064C137-3035-4AF2-822B-E681FFFDA9D6}" type="datetimeFigureOut">
              <a:rPr lang="en-US" smtClean="0"/>
              <a:t>12/27/2014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40A03A6-2FBB-48E0-9874-93B350B78D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064C137-3035-4AF2-822B-E681FFFDA9D6}" type="datetimeFigureOut">
              <a:rPr lang="en-US" smtClean="0"/>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A03A6-2FBB-48E0-9874-93B350B78D89}"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064C137-3035-4AF2-822B-E681FFFDA9D6}" type="datetimeFigureOut">
              <a:rPr lang="en-US" smtClean="0"/>
              <a:t>12/27/2014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0A03A6-2FBB-48E0-9874-93B350B78D89}"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64C137-3035-4AF2-822B-E681FFFDA9D6}" type="datetimeFigureOut">
              <a:rPr lang="en-US" smtClean="0"/>
              <a:t>12/27/2014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A03A6-2FBB-48E0-9874-93B350B78D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4C137-3035-4AF2-822B-E681FFFDA9D6}" type="datetimeFigureOut">
              <a:rPr lang="en-US" smtClean="0"/>
              <a:t>12/27/2014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0A03A6-2FBB-48E0-9874-93B350B78D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64C137-3035-4AF2-822B-E681FFFDA9D6}" type="datetimeFigureOut">
              <a:rPr lang="en-US" smtClean="0"/>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A03A6-2FBB-48E0-9874-93B350B78D89}"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64C137-3035-4AF2-822B-E681FFFDA9D6}" type="datetimeFigureOut">
              <a:rPr lang="en-US" smtClean="0"/>
              <a:t>12/27/2014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40A03A6-2FBB-48E0-9874-93B350B78D89}"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064C137-3035-4AF2-822B-E681FFFDA9D6}" type="datetimeFigureOut">
              <a:rPr lang="en-US" smtClean="0"/>
              <a:t>12/27/2014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40A03A6-2FBB-48E0-9874-93B350B78D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Using Standard Deviation to Analyze </a:t>
            </a:r>
            <a:r>
              <a:rPr lang="en-US" dirty="0" smtClean="0"/>
              <a:t>Reports</a:t>
            </a:r>
            <a:endParaRPr lang="en-US" dirty="0"/>
          </a:p>
        </p:txBody>
      </p:sp>
      <p:sp>
        <p:nvSpPr>
          <p:cNvPr id="2" name="Title 1"/>
          <p:cNvSpPr>
            <a:spLocks noGrp="1"/>
          </p:cNvSpPr>
          <p:nvPr>
            <p:ph type="ctrTitle"/>
          </p:nvPr>
        </p:nvSpPr>
        <p:spPr/>
        <p:txBody>
          <a:bodyPr/>
          <a:lstStyle/>
          <a:p>
            <a:r>
              <a:rPr lang="en-US" dirty="0" smtClean="0"/>
              <a:t>Understanding the Distribution of a Set of Data</a:t>
            </a:r>
            <a:endParaRPr lang="en-US" dirty="0"/>
          </a:p>
        </p:txBody>
      </p:sp>
    </p:spTree>
    <p:extLst>
      <p:ext uri="{BB962C8B-B14F-4D97-AF65-F5344CB8AC3E}">
        <p14:creationId xmlns:p14="http://schemas.microsoft.com/office/powerpoint/2010/main" val="4147697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rmAutofit fontScale="90000"/>
          </a:bodyPr>
          <a:lstStyle/>
          <a:p>
            <a:pPr algn="ctr"/>
            <a:r>
              <a:rPr lang="en-US" dirty="0"/>
              <a:t>Understanding the Distribution of a </a:t>
            </a:r>
            <a:br>
              <a:rPr lang="en-US" dirty="0"/>
            </a:br>
            <a:r>
              <a:rPr lang="en-US" dirty="0"/>
              <a:t>Set of Data</a:t>
            </a:r>
          </a:p>
        </p:txBody>
      </p:sp>
      <p:sp>
        <p:nvSpPr>
          <p:cNvPr id="3" name="Content Placeholder 2"/>
          <p:cNvSpPr>
            <a:spLocks noGrp="1"/>
          </p:cNvSpPr>
          <p:nvPr>
            <p:ph sz="quarter" idx="1"/>
          </p:nvPr>
        </p:nvSpPr>
        <p:spPr>
          <a:xfrm>
            <a:off x="914400" y="1447800"/>
            <a:ext cx="7772400" cy="4724400"/>
          </a:xfrm>
        </p:spPr>
        <p:txBody>
          <a:bodyPr>
            <a:normAutofit fontScale="92500" lnSpcReduction="10000"/>
          </a:bodyPr>
          <a:lstStyle/>
          <a:p>
            <a:pPr marL="0" indent="0" algn="ctr">
              <a:buNone/>
            </a:pPr>
            <a:r>
              <a:rPr lang="en-US" b="1" dirty="0"/>
              <a:t>Standard deviation can tell us more about the statistics that we see in the media. </a:t>
            </a:r>
            <a:endParaRPr lang="en-US" b="1" dirty="0" smtClean="0"/>
          </a:p>
          <a:p>
            <a:r>
              <a:rPr lang="en-US" dirty="0" smtClean="0"/>
              <a:t>In </a:t>
            </a:r>
            <a:r>
              <a:rPr lang="en-US" dirty="0"/>
              <a:t>financial news stories, </a:t>
            </a:r>
            <a:r>
              <a:rPr lang="en-US" dirty="0" smtClean="0"/>
              <a:t>standard deviation </a:t>
            </a:r>
            <a:r>
              <a:rPr lang="en-US" dirty="0"/>
              <a:t>can tell us how volatile the markets are (or the volatility of the prices of individual investments). (Furthermore, the higher the standard </a:t>
            </a:r>
            <a:r>
              <a:rPr lang="en-US" dirty="0" smtClean="0"/>
              <a:t>deviation</a:t>
            </a:r>
            <a:r>
              <a:rPr lang="en-US" dirty="0"/>
              <a:t>, the more </a:t>
            </a:r>
            <a:r>
              <a:rPr lang="en-US" i="1" dirty="0"/>
              <a:t>risk</a:t>
            </a:r>
            <a:r>
              <a:rPr lang="en-US" dirty="0"/>
              <a:t> is associated with investing.) </a:t>
            </a:r>
            <a:endParaRPr lang="en-US" dirty="0" smtClean="0"/>
          </a:p>
          <a:p>
            <a:r>
              <a:rPr lang="en-US" dirty="0" smtClean="0"/>
              <a:t>In </a:t>
            </a:r>
            <a:r>
              <a:rPr lang="en-US" dirty="0"/>
              <a:t>opinion polls, </a:t>
            </a:r>
            <a:r>
              <a:rPr lang="en-US" dirty="0" smtClean="0"/>
              <a:t>standard deviation </a:t>
            </a:r>
            <a:r>
              <a:rPr lang="en-US" dirty="0"/>
              <a:t>can tell us if there will be a large or small margin of error. (The margin of error is determined by calculating the standard deviation in the results if the same poll were to be conducted multiple times</a:t>
            </a:r>
            <a:r>
              <a:rPr lang="en-US" dirty="0" smtClean="0"/>
              <a:t>.)</a:t>
            </a:r>
          </a:p>
          <a:p>
            <a:r>
              <a:rPr lang="en-US" dirty="0"/>
              <a:t>In news stories about new medications or results from experiments, standard deviation can give more insight into the effectiveness of the trials</a:t>
            </a:r>
            <a:r>
              <a:rPr lang="en-US" dirty="0" smtClean="0"/>
              <a:t>.</a:t>
            </a:r>
            <a:endParaRPr lang="en-US" dirty="0"/>
          </a:p>
          <a:p>
            <a:endParaRPr lang="en-US" dirty="0"/>
          </a:p>
        </p:txBody>
      </p:sp>
    </p:spTree>
    <p:extLst>
      <p:ext uri="{BB962C8B-B14F-4D97-AF65-F5344CB8AC3E}">
        <p14:creationId xmlns:p14="http://schemas.microsoft.com/office/powerpoint/2010/main" val="2982721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Understanding the Distribution of a </a:t>
            </a:r>
            <a:br>
              <a:rPr lang="en-US" dirty="0"/>
            </a:br>
            <a:r>
              <a:rPr lang="en-US" dirty="0"/>
              <a:t>Set of Data</a:t>
            </a:r>
          </a:p>
        </p:txBody>
      </p:sp>
      <p:sp>
        <p:nvSpPr>
          <p:cNvPr id="3" name="Content Placeholder 2"/>
          <p:cNvSpPr>
            <a:spLocks noGrp="1"/>
          </p:cNvSpPr>
          <p:nvPr>
            <p:ph sz="quarter" idx="1"/>
          </p:nvPr>
        </p:nvSpPr>
        <p:spPr>
          <a:xfrm>
            <a:off x="914400" y="1447800"/>
            <a:ext cx="7772400" cy="4800600"/>
          </a:xfrm>
        </p:spPr>
        <p:txBody>
          <a:bodyPr>
            <a:normAutofit fontScale="77500" lnSpcReduction="20000"/>
          </a:bodyPr>
          <a:lstStyle/>
          <a:p>
            <a:pPr marL="0" indent="0">
              <a:buNone/>
            </a:pPr>
            <a:r>
              <a:rPr lang="en-US" b="1" dirty="0" smtClean="0"/>
              <a:t>Example:</a:t>
            </a:r>
          </a:p>
          <a:p>
            <a:r>
              <a:rPr lang="en-US" dirty="0" smtClean="0"/>
              <a:t>Let’s </a:t>
            </a:r>
            <a:r>
              <a:rPr lang="en-US" dirty="0"/>
              <a:t>look at the example of the heights of a sample of </a:t>
            </a:r>
            <a:r>
              <a:rPr lang="en-US" dirty="0" smtClean="0"/>
              <a:t>teenage </a:t>
            </a:r>
            <a:r>
              <a:rPr lang="en-US" dirty="0"/>
              <a:t>girls</a:t>
            </a:r>
            <a:r>
              <a:rPr lang="en-US" dirty="0" smtClean="0"/>
              <a:t>:</a:t>
            </a:r>
            <a:endParaRPr lang="en-US" b="1" dirty="0" smtClean="0"/>
          </a:p>
          <a:p>
            <a:pPr marL="0" indent="0">
              <a:buNone/>
            </a:pPr>
            <a:r>
              <a:rPr lang="en-US" dirty="0" smtClean="0"/>
              <a:t>     The </a:t>
            </a:r>
            <a:r>
              <a:rPr lang="en-US" dirty="0"/>
              <a:t>first five girls sampled measure 54 in., 58 in., 65 in., 66 in., 67 in.</a:t>
            </a:r>
          </a:p>
          <a:p>
            <a:pPr marL="0" indent="0">
              <a:buNone/>
            </a:pPr>
            <a:r>
              <a:rPr lang="en-US" dirty="0" smtClean="0"/>
              <a:t>     The </a:t>
            </a:r>
            <a:r>
              <a:rPr lang="en-US" dirty="0"/>
              <a:t>second group measures 61 in., 61 in., 62 in., 62 in., 64 in.</a:t>
            </a:r>
          </a:p>
          <a:p>
            <a:pPr marL="0" indent="0">
              <a:buNone/>
            </a:pPr>
            <a:r>
              <a:rPr lang="en-US" dirty="0" smtClean="0"/>
              <a:t>     A </a:t>
            </a:r>
            <a:r>
              <a:rPr lang="en-US" dirty="0"/>
              <a:t>third group measures 48 in., 59 in., 66 in., 67 in., 70 in.</a:t>
            </a:r>
          </a:p>
          <a:p>
            <a:endParaRPr lang="en-US" dirty="0"/>
          </a:p>
          <a:p>
            <a:pPr marL="0" indent="0">
              <a:buNone/>
            </a:pPr>
            <a:r>
              <a:rPr lang="en-US" dirty="0" smtClean="0"/>
              <a:t>	The </a:t>
            </a:r>
            <a:r>
              <a:rPr lang="en-US" dirty="0"/>
              <a:t>mean of the first group of girls is 62 in.</a:t>
            </a:r>
          </a:p>
          <a:p>
            <a:pPr marL="0" indent="0">
              <a:buNone/>
            </a:pPr>
            <a:r>
              <a:rPr lang="en-US" dirty="0" smtClean="0"/>
              <a:t>	The </a:t>
            </a:r>
            <a:r>
              <a:rPr lang="en-US" dirty="0"/>
              <a:t>mean of the second group is also 62 in.</a:t>
            </a:r>
          </a:p>
          <a:p>
            <a:pPr marL="0" indent="0">
              <a:buNone/>
            </a:pPr>
            <a:r>
              <a:rPr lang="en-US" dirty="0" smtClean="0"/>
              <a:t>	The </a:t>
            </a:r>
            <a:r>
              <a:rPr lang="en-US" dirty="0"/>
              <a:t>mean of the third group is 62 in. as well.</a:t>
            </a:r>
          </a:p>
          <a:p>
            <a:pPr marL="0" indent="0">
              <a:buNone/>
            </a:pPr>
            <a:endParaRPr lang="en-US" dirty="0"/>
          </a:p>
          <a:p>
            <a:r>
              <a:rPr lang="en-US" dirty="0" smtClean="0"/>
              <a:t>However</a:t>
            </a:r>
            <a:r>
              <a:rPr lang="en-US" dirty="0"/>
              <a:t>, the standard deviations of the groups are 5.7, 1.2, and 8.8</a:t>
            </a:r>
            <a:r>
              <a:rPr lang="en-US" dirty="0" smtClean="0"/>
              <a:t>. </a:t>
            </a:r>
            <a:r>
              <a:rPr lang="en-US" dirty="0"/>
              <a:t>Notice how the data points in the second group are close to the mean of 62 inches which results in a low standard deviation of </a:t>
            </a:r>
            <a:r>
              <a:rPr lang="en-US" dirty="0" smtClean="0"/>
              <a:t>1.2. </a:t>
            </a:r>
            <a:r>
              <a:rPr lang="en-US" dirty="0"/>
              <a:t>However, the data points in the first group are farther from the mean and the values in the third group are even more spread out from the mean, thus the higher standard deviations</a:t>
            </a:r>
            <a:r>
              <a:rPr lang="en-US" dirty="0" smtClean="0"/>
              <a:t>.</a:t>
            </a:r>
            <a:endParaRPr lang="en-US" dirty="0"/>
          </a:p>
        </p:txBody>
      </p:sp>
    </p:spTree>
    <p:extLst>
      <p:ext uri="{BB962C8B-B14F-4D97-AF65-F5344CB8AC3E}">
        <p14:creationId xmlns:p14="http://schemas.microsoft.com/office/powerpoint/2010/main" val="1409030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Understanding the Distribution of a </a:t>
            </a:r>
            <a:br>
              <a:rPr lang="en-US" dirty="0"/>
            </a:br>
            <a:r>
              <a:rPr lang="en-US" dirty="0"/>
              <a:t>Set of Data</a:t>
            </a:r>
          </a:p>
        </p:txBody>
      </p:sp>
      <p:sp>
        <p:nvSpPr>
          <p:cNvPr id="3" name="Content Placeholder 2"/>
          <p:cNvSpPr>
            <a:spLocks noGrp="1"/>
          </p:cNvSpPr>
          <p:nvPr>
            <p:ph sz="quarter" idx="1"/>
          </p:nvPr>
        </p:nvSpPr>
        <p:spPr/>
        <p:txBody>
          <a:bodyPr/>
          <a:lstStyle/>
          <a:p>
            <a:r>
              <a:rPr lang="en-US" dirty="0"/>
              <a:t>To find the standard deviation of a set of data, use the formula</a:t>
            </a:r>
            <a:r>
              <a:rPr lang="en-US" dirty="0" smtClean="0"/>
              <a:t>:</a:t>
            </a:r>
          </a:p>
          <a:p>
            <a:endParaRPr lang="en-US" dirty="0"/>
          </a:p>
          <a:p>
            <a:pPr marL="0" indent="0">
              <a:buNone/>
            </a:pPr>
            <a:r>
              <a:rPr lang="en-US" dirty="0"/>
              <a:t> </a:t>
            </a:r>
          </a:p>
          <a:p>
            <a:pPr marL="0" indent="0">
              <a:buNone/>
            </a:pPr>
            <a:endParaRPr lang="en-US" dirty="0" smtClean="0"/>
          </a:p>
          <a:p>
            <a:pPr marL="0" indent="0">
              <a:buNone/>
            </a:pPr>
            <a:r>
              <a:rPr lang="en-US" sz="2000" dirty="0" smtClean="0"/>
              <a:t>where </a:t>
            </a:r>
            <a:r>
              <a:rPr lang="en-US" sz="2000" i="1" dirty="0"/>
              <a:t>n</a:t>
            </a:r>
            <a:r>
              <a:rPr lang="en-US" sz="2000" dirty="0"/>
              <a:t> = the number of data </a:t>
            </a:r>
            <a:r>
              <a:rPr lang="en-US" sz="2000" dirty="0" smtClean="0"/>
              <a:t>values</a:t>
            </a:r>
          </a:p>
          <a:p>
            <a:pPr marL="0" indent="0">
              <a:buNone/>
            </a:pPr>
            <a:endParaRPr lang="en-US" sz="2000" dirty="0"/>
          </a:p>
          <a:p>
            <a:r>
              <a:rPr lang="en-US" dirty="0" smtClean="0"/>
              <a:t>In </a:t>
            </a:r>
            <a:r>
              <a:rPr lang="en-US" dirty="0"/>
              <a:t>other words, the standard </a:t>
            </a:r>
            <a:r>
              <a:rPr lang="en-US" dirty="0" smtClean="0"/>
              <a:t>deviation </a:t>
            </a:r>
            <a:r>
              <a:rPr lang="en-US" dirty="0"/>
              <a:t>is the sum of the deviations from the mean for each data point squared, divided by the number of data points</a:t>
            </a:r>
            <a:r>
              <a:rPr lang="en-US" dirty="0" smtClean="0"/>
              <a:t>.</a:t>
            </a:r>
            <a:r>
              <a:rPr lang="en-US" dirty="0"/>
              <a:t> </a:t>
            </a:r>
          </a:p>
        </p:txBody>
      </p:sp>
      <p:graphicFrame>
        <p:nvGraphicFramePr>
          <p:cNvPr id="5" name="Object 4"/>
          <p:cNvGraphicFramePr>
            <a:graphicFrameLocks noChangeAspect="1"/>
          </p:cNvGraphicFramePr>
          <p:nvPr>
            <p:extLst>
              <p:ext uri="{D42A27DB-BD31-4B8C-83A1-F6EECF244321}">
                <p14:modId xmlns:p14="http://schemas.microsoft.com/office/powerpoint/2010/main" val="655549950"/>
              </p:ext>
            </p:extLst>
          </p:nvPr>
        </p:nvGraphicFramePr>
        <p:xfrm>
          <a:off x="3048000" y="2286000"/>
          <a:ext cx="2632364" cy="1524000"/>
        </p:xfrm>
        <a:graphic>
          <a:graphicData uri="http://schemas.openxmlformats.org/presentationml/2006/ole">
            <mc:AlternateContent xmlns:mc="http://schemas.openxmlformats.org/markup-compatibility/2006">
              <mc:Choice xmlns:v="urn:schemas-microsoft-com:vml" Requires="v">
                <p:oleObj spid="_x0000_s3085" name="Equation" r:id="rId3" imgW="1206360" imgH="698400" progId="Equation.DSMT4">
                  <p:embed/>
                </p:oleObj>
              </mc:Choice>
              <mc:Fallback>
                <p:oleObj name="Equation" r:id="rId3" imgW="1206360" imgH="698400" progId="Equation.DSMT4">
                  <p:embed/>
                  <p:pic>
                    <p:nvPicPr>
                      <p:cNvPr id="0" name=""/>
                      <p:cNvPicPr/>
                      <p:nvPr/>
                    </p:nvPicPr>
                    <p:blipFill>
                      <a:blip r:embed="rId4"/>
                      <a:stretch>
                        <a:fillRect/>
                      </a:stretch>
                    </p:blipFill>
                    <p:spPr>
                      <a:xfrm>
                        <a:off x="3048000" y="2286000"/>
                        <a:ext cx="2632364" cy="1524000"/>
                      </a:xfrm>
                      <a:prstGeom prst="rect">
                        <a:avLst/>
                      </a:prstGeom>
                    </p:spPr>
                  </p:pic>
                </p:oleObj>
              </mc:Fallback>
            </mc:AlternateContent>
          </a:graphicData>
        </a:graphic>
      </p:graphicFrame>
    </p:spTree>
    <p:extLst>
      <p:ext uri="{BB962C8B-B14F-4D97-AF65-F5344CB8AC3E}">
        <p14:creationId xmlns:p14="http://schemas.microsoft.com/office/powerpoint/2010/main" val="3512337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381000"/>
            <a:ext cx="4876800" cy="6096000"/>
          </a:xfrm>
        </p:spPr>
        <p:txBody>
          <a:bodyPr>
            <a:normAutofit fontScale="85000" lnSpcReduction="20000"/>
          </a:bodyPr>
          <a:lstStyle/>
          <a:p>
            <a:pPr marL="0" indent="0">
              <a:buNone/>
            </a:pPr>
            <a:r>
              <a:rPr lang="en-US" b="1" dirty="0"/>
              <a:t>Example:</a:t>
            </a:r>
            <a:endParaRPr lang="en-US" dirty="0"/>
          </a:p>
          <a:p>
            <a:r>
              <a:rPr lang="en-US" dirty="0"/>
              <a:t>A survey conducted by the </a:t>
            </a:r>
            <a:r>
              <a:rPr lang="en-US" dirty="0" err="1" smtClean="0"/>
              <a:t>Organisation</a:t>
            </a:r>
            <a:r>
              <a:rPr lang="en-US" dirty="0" smtClean="0"/>
              <a:t> for Economic Co-operation and Development (OECD) polled </a:t>
            </a:r>
            <a:r>
              <a:rPr lang="en-US" dirty="0"/>
              <a:t>15-year-old students around the world on the number of hours they spend per week completing their homework. The results, published in </a:t>
            </a:r>
            <a:r>
              <a:rPr lang="en-US" i="1" dirty="0" smtClean="0"/>
              <a:t>The Huffington Post</a:t>
            </a:r>
            <a:r>
              <a:rPr lang="en-US" dirty="0" smtClean="0"/>
              <a:t> in December </a:t>
            </a:r>
            <a:r>
              <a:rPr lang="en-US" dirty="0"/>
              <a:t>2014, showed that U.S. students spent a mean of 6.0 hours per week completing their homework</a:t>
            </a:r>
            <a:r>
              <a:rPr lang="en-US" dirty="0" smtClean="0"/>
              <a:t>.</a:t>
            </a:r>
            <a:r>
              <a:rPr lang="en-US" dirty="0"/>
              <a:t> </a:t>
            </a:r>
            <a:endParaRPr lang="en-US" dirty="0"/>
          </a:p>
          <a:p>
            <a:endParaRPr lang="en-US" dirty="0" smtClean="0"/>
          </a:p>
          <a:p>
            <a:r>
              <a:rPr lang="en-US" dirty="0" smtClean="0"/>
              <a:t>You </a:t>
            </a:r>
            <a:r>
              <a:rPr lang="en-US" dirty="0"/>
              <a:t>conduct a poll of six local 15-year-olds on the number of hours they spend during the week completing their homework. Their answers are shown below:</a:t>
            </a:r>
          </a:p>
          <a:p>
            <a:r>
              <a:rPr lang="en-US" dirty="0"/>
              <a:t>3.5 hours, 10.25 hours, 6.33 hours, 4.25 hours, 7.0 hours, 8.75 hours</a:t>
            </a:r>
          </a:p>
          <a:p>
            <a:r>
              <a:rPr lang="en-US" dirty="0"/>
              <a:t>What is the standard deviation of your survey? (Use the mean of your data</a:t>
            </a:r>
            <a:r>
              <a:rPr lang="en-US" dirty="0" smtClean="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47688"/>
            <a:ext cx="3048000" cy="5929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955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639762"/>
          </a:xfrm>
        </p:spPr>
        <p:txBody>
          <a:bodyPr>
            <a:normAutofit/>
          </a:bodyPr>
          <a:lstStyle/>
          <a:p>
            <a:r>
              <a:rPr lang="en-US" sz="2400" b="1" dirty="0" smtClean="0">
                <a:solidFill>
                  <a:schemeClr val="tx1"/>
                </a:solidFill>
              </a:rPr>
              <a:t>Example (continued):</a:t>
            </a:r>
            <a:endParaRPr lang="en-US" sz="2400" b="1" dirty="0">
              <a:solidFill>
                <a:schemeClr val="tx1"/>
              </a:solidFill>
            </a:endParaRPr>
          </a:p>
        </p:txBody>
      </p:sp>
      <p:sp>
        <p:nvSpPr>
          <p:cNvPr id="3" name="Content Placeholder 2"/>
          <p:cNvSpPr>
            <a:spLocks noGrp="1"/>
          </p:cNvSpPr>
          <p:nvPr>
            <p:ph sz="quarter" idx="1"/>
          </p:nvPr>
        </p:nvSpPr>
        <p:spPr>
          <a:xfrm>
            <a:off x="914400" y="990600"/>
            <a:ext cx="7772400" cy="5029200"/>
          </a:xfrm>
        </p:spPr>
        <p:txBody>
          <a:bodyPr>
            <a:normAutofit/>
          </a:bodyPr>
          <a:lstStyle/>
          <a:p>
            <a:pPr marL="0" indent="0">
              <a:buNone/>
            </a:pPr>
            <a:r>
              <a:rPr lang="en-US" sz="2400" dirty="0" smtClean="0"/>
              <a:t>The mean for the </a:t>
            </a:r>
            <a:r>
              <a:rPr lang="en-US" sz="2400" smtClean="0"/>
              <a:t>six responses is </a:t>
            </a:r>
            <a:r>
              <a:rPr lang="en-US" sz="2400" dirty="0" smtClean="0"/>
              <a:t>6.68. Now use the formula:</a:t>
            </a:r>
            <a:endParaRPr lang="en-US" sz="2400" dirty="0"/>
          </a:p>
        </p:txBody>
      </p:sp>
      <p:graphicFrame>
        <p:nvGraphicFramePr>
          <p:cNvPr id="9" name="Object 8"/>
          <p:cNvGraphicFramePr>
            <a:graphicFrameLocks noChangeAspect="1"/>
          </p:cNvGraphicFramePr>
          <p:nvPr>
            <p:extLst>
              <p:ext uri="{D42A27DB-BD31-4B8C-83A1-F6EECF244321}">
                <p14:modId xmlns:p14="http://schemas.microsoft.com/office/powerpoint/2010/main" val="179779253"/>
              </p:ext>
            </p:extLst>
          </p:nvPr>
        </p:nvGraphicFramePr>
        <p:xfrm>
          <a:off x="152400" y="1752600"/>
          <a:ext cx="8932985" cy="685800"/>
        </p:xfrm>
        <a:graphic>
          <a:graphicData uri="http://schemas.openxmlformats.org/presentationml/2006/ole">
            <mc:AlternateContent xmlns:mc="http://schemas.openxmlformats.org/markup-compatibility/2006">
              <mc:Choice xmlns:v="urn:schemas-microsoft-com:vml" Requires="v">
                <p:oleObj spid="_x0000_s5162" name="Equation" r:id="rId3" imgW="6451560" imgH="495000" progId="Equation.DSMT4">
                  <p:embed/>
                </p:oleObj>
              </mc:Choice>
              <mc:Fallback>
                <p:oleObj name="Equation" r:id="rId3" imgW="6451560" imgH="495000" progId="Equation.DSMT4">
                  <p:embed/>
                  <p:pic>
                    <p:nvPicPr>
                      <p:cNvPr id="0" name=""/>
                      <p:cNvPicPr/>
                      <p:nvPr/>
                    </p:nvPicPr>
                    <p:blipFill>
                      <a:blip r:embed="rId4"/>
                      <a:stretch>
                        <a:fillRect/>
                      </a:stretch>
                    </p:blipFill>
                    <p:spPr>
                      <a:xfrm>
                        <a:off x="152400" y="1752600"/>
                        <a:ext cx="8932985" cy="6858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81238208"/>
              </p:ext>
            </p:extLst>
          </p:nvPr>
        </p:nvGraphicFramePr>
        <p:xfrm>
          <a:off x="76200" y="2819400"/>
          <a:ext cx="6400800" cy="685800"/>
        </p:xfrm>
        <a:graphic>
          <a:graphicData uri="http://schemas.openxmlformats.org/presentationml/2006/ole">
            <mc:AlternateContent xmlns:mc="http://schemas.openxmlformats.org/markup-compatibility/2006">
              <mc:Choice xmlns:v="urn:schemas-microsoft-com:vml" Requires="v">
                <p:oleObj spid="_x0000_s5163" name="Equation" r:id="rId5" imgW="4267080" imgH="457200" progId="Equation.DSMT4">
                  <p:embed/>
                </p:oleObj>
              </mc:Choice>
              <mc:Fallback>
                <p:oleObj name="Equation" r:id="rId5" imgW="4267080" imgH="457200" progId="Equation.DSMT4">
                  <p:embed/>
                  <p:pic>
                    <p:nvPicPr>
                      <p:cNvPr id="0" name=""/>
                      <p:cNvPicPr/>
                      <p:nvPr/>
                    </p:nvPicPr>
                    <p:blipFill>
                      <a:blip r:embed="rId6"/>
                      <a:stretch>
                        <a:fillRect/>
                      </a:stretch>
                    </p:blipFill>
                    <p:spPr>
                      <a:xfrm>
                        <a:off x="76200" y="2819400"/>
                        <a:ext cx="6400800" cy="6858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87035626"/>
              </p:ext>
            </p:extLst>
          </p:nvPr>
        </p:nvGraphicFramePr>
        <p:xfrm>
          <a:off x="76200" y="3886201"/>
          <a:ext cx="6629400" cy="630514"/>
        </p:xfrm>
        <a:graphic>
          <a:graphicData uri="http://schemas.openxmlformats.org/presentationml/2006/ole">
            <mc:AlternateContent xmlns:mc="http://schemas.openxmlformats.org/markup-compatibility/2006">
              <mc:Choice xmlns:v="urn:schemas-microsoft-com:vml" Requires="v">
                <p:oleObj spid="_x0000_s5164" name="Equation" r:id="rId7" imgW="4673520" imgH="444240" progId="Equation.DSMT4">
                  <p:embed/>
                </p:oleObj>
              </mc:Choice>
              <mc:Fallback>
                <p:oleObj name="Equation" r:id="rId7" imgW="4673520" imgH="444240" progId="Equation.DSMT4">
                  <p:embed/>
                  <p:pic>
                    <p:nvPicPr>
                      <p:cNvPr id="0" name=""/>
                      <p:cNvPicPr/>
                      <p:nvPr/>
                    </p:nvPicPr>
                    <p:blipFill>
                      <a:blip r:embed="rId8"/>
                      <a:stretch>
                        <a:fillRect/>
                      </a:stretch>
                    </p:blipFill>
                    <p:spPr>
                      <a:xfrm>
                        <a:off x="76200" y="3886201"/>
                        <a:ext cx="6629400" cy="630514"/>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95555141"/>
              </p:ext>
            </p:extLst>
          </p:nvPr>
        </p:nvGraphicFramePr>
        <p:xfrm>
          <a:off x="76200" y="4876800"/>
          <a:ext cx="1390650" cy="381000"/>
        </p:xfrm>
        <a:graphic>
          <a:graphicData uri="http://schemas.openxmlformats.org/presentationml/2006/ole">
            <mc:AlternateContent xmlns:mc="http://schemas.openxmlformats.org/markup-compatibility/2006">
              <mc:Choice xmlns:v="urn:schemas-microsoft-com:vml" Requires="v">
                <p:oleObj spid="_x0000_s5165" name="Equation" r:id="rId9" imgW="927000" imgH="253800" progId="Equation.DSMT4">
                  <p:embed/>
                </p:oleObj>
              </mc:Choice>
              <mc:Fallback>
                <p:oleObj name="Equation" r:id="rId9" imgW="927000" imgH="253800" progId="Equation.DSMT4">
                  <p:embed/>
                  <p:pic>
                    <p:nvPicPr>
                      <p:cNvPr id="0" name=""/>
                      <p:cNvPicPr/>
                      <p:nvPr/>
                    </p:nvPicPr>
                    <p:blipFill>
                      <a:blip r:embed="rId10"/>
                      <a:stretch>
                        <a:fillRect/>
                      </a:stretch>
                    </p:blipFill>
                    <p:spPr>
                      <a:xfrm>
                        <a:off x="76200" y="4876800"/>
                        <a:ext cx="1390650" cy="3810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008904238"/>
              </p:ext>
            </p:extLst>
          </p:nvPr>
        </p:nvGraphicFramePr>
        <p:xfrm>
          <a:off x="76200" y="5638800"/>
          <a:ext cx="914400" cy="311285"/>
        </p:xfrm>
        <a:graphic>
          <a:graphicData uri="http://schemas.openxmlformats.org/presentationml/2006/ole">
            <mc:AlternateContent xmlns:mc="http://schemas.openxmlformats.org/markup-compatibility/2006">
              <mc:Choice xmlns:v="urn:schemas-microsoft-com:vml" Requires="v">
                <p:oleObj spid="_x0000_s5166" name="Equation" r:id="rId11" imgW="596880" imgH="203040" progId="Equation.DSMT4">
                  <p:embed/>
                </p:oleObj>
              </mc:Choice>
              <mc:Fallback>
                <p:oleObj name="Equation" r:id="rId11" imgW="596880" imgH="203040" progId="Equation.DSMT4">
                  <p:embed/>
                  <p:pic>
                    <p:nvPicPr>
                      <p:cNvPr id="0" name=""/>
                      <p:cNvPicPr/>
                      <p:nvPr/>
                    </p:nvPicPr>
                    <p:blipFill>
                      <a:blip r:embed="rId12"/>
                      <a:stretch>
                        <a:fillRect/>
                      </a:stretch>
                    </p:blipFill>
                    <p:spPr>
                      <a:xfrm>
                        <a:off x="76200" y="5638800"/>
                        <a:ext cx="914400" cy="311285"/>
                      </a:xfrm>
                      <a:prstGeom prst="rect">
                        <a:avLst/>
                      </a:prstGeom>
                    </p:spPr>
                  </p:pic>
                </p:oleObj>
              </mc:Fallback>
            </mc:AlternateContent>
          </a:graphicData>
        </a:graphic>
      </p:graphicFrame>
    </p:spTree>
    <p:extLst>
      <p:ext uri="{BB962C8B-B14F-4D97-AF65-F5344CB8AC3E}">
        <p14:creationId xmlns:p14="http://schemas.microsoft.com/office/powerpoint/2010/main" val="902545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Understanding the Distribution of a Set of Data</a:t>
            </a:r>
          </a:p>
        </p:txBody>
      </p:sp>
      <p:sp>
        <p:nvSpPr>
          <p:cNvPr id="3" name="Text Placeholder 2"/>
          <p:cNvSpPr>
            <a:spLocks noGrp="1"/>
          </p:cNvSpPr>
          <p:nvPr>
            <p:ph type="body" idx="1"/>
          </p:nvPr>
        </p:nvSpPr>
        <p:spPr>
          <a:xfrm>
            <a:off x="722313" y="2547938"/>
            <a:ext cx="7772400" cy="3548062"/>
          </a:xfrm>
        </p:spPr>
        <p:txBody>
          <a:bodyPr>
            <a:normAutofit/>
          </a:bodyPr>
          <a:lstStyle/>
          <a:p>
            <a:r>
              <a:rPr lang="en-US" dirty="0">
                <a:solidFill>
                  <a:schemeClr val="tx1"/>
                </a:solidFill>
              </a:rPr>
              <a:t>The mean is a measure to help us understand the center of distribution of a set of data. However, the mean only shows us part of the story behind the statistics. We can also tell how far the individual data values are from the mean of the data set using other statistical measures. (We say that a data value that is not the mean, “deviates” from the mean.) </a:t>
            </a:r>
            <a:endParaRPr lang="en-US" dirty="0" smtClean="0">
              <a:solidFill>
                <a:schemeClr val="tx1"/>
              </a:solidFill>
            </a:endParaRPr>
          </a:p>
          <a:p>
            <a:endParaRPr lang="en-US" dirty="0">
              <a:solidFill>
                <a:schemeClr val="tx1"/>
              </a:solidFill>
            </a:endParaRPr>
          </a:p>
          <a:p>
            <a:r>
              <a:rPr lang="en-US" dirty="0">
                <a:solidFill>
                  <a:schemeClr val="tx1"/>
                </a:solidFill>
              </a:rPr>
              <a:t>Examples of these measures are the </a:t>
            </a:r>
            <a:r>
              <a:rPr lang="en-US" b="1" dirty="0">
                <a:solidFill>
                  <a:schemeClr val="tx1"/>
                </a:solidFill>
              </a:rPr>
              <a:t>margin of error, deviation from the mean,</a:t>
            </a:r>
            <a:r>
              <a:rPr lang="en-US" dirty="0">
                <a:solidFill>
                  <a:schemeClr val="tx1"/>
                </a:solidFill>
              </a:rPr>
              <a:t> and the </a:t>
            </a:r>
            <a:r>
              <a:rPr lang="en-US" b="1" dirty="0">
                <a:solidFill>
                  <a:schemeClr val="tx1"/>
                </a:solidFill>
              </a:rPr>
              <a:t>standard deviation.</a:t>
            </a:r>
            <a:endParaRPr lang="en-US" b="1" dirty="0">
              <a:solidFill>
                <a:schemeClr val="tx1"/>
              </a:solidFill>
            </a:endParaRPr>
          </a:p>
        </p:txBody>
      </p:sp>
    </p:spTree>
    <p:extLst>
      <p:ext uri="{BB962C8B-B14F-4D97-AF65-F5344CB8AC3E}">
        <p14:creationId xmlns:p14="http://schemas.microsoft.com/office/powerpoint/2010/main" val="27358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Understanding the Distribution of a </a:t>
            </a:r>
            <a:r>
              <a:rPr lang="en-US" dirty="0" smtClean="0"/>
              <a:t/>
            </a:r>
            <a:br>
              <a:rPr lang="en-US" dirty="0" smtClean="0"/>
            </a:br>
            <a:r>
              <a:rPr lang="en-US" dirty="0" smtClean="0"/>
              <a:t>Set </a:t>
            </a:r>
            <a:r>
              <a:rPr lang="en-US" dirty="0"/>
              <a:t>of Data</a:t>
            </a:r>
          </a:p>
        </p:txBody>
      </p:sp>
      <p:sp>
        <p:nvSpPr>
          <p:cNvPr id="3" name="Content Placeholder 2"/>
          <p:cNvSpPr>
            <a:spLocks noGrp="1"/>
          </p:cNvSpPr>
          <p:nvPr>
            <p:ph sz="quarter" idx="1"/>
          </p:nvPr>
        </p:nvSpPr>
        <p:spPr>
          <a:xfrm>
            <a:off x="914400" y="1447800"/>
            <a:ext cx="7772400" cy="4876800"/>
          </a:xfrm>
        </p:spPr>
        <p:txBody>
          <a:bodyPr>
            <a:normAutofit lnSpcReduction="10000"/>
          </a:bodyPr>
          <a:lstStyle/>
          <a:p>
            <a:r>
              <a:rPr lang="en-US" dirty="0"/>
              <a:t>The </a:t>
            </a:r>
            <a:r>
              <a:rPr lang="en-US" b="1" dirty="0"/>
              <a:t>margin of error</a:t>
            </a:r>
            <a:r>
              <a:rPr lang="en-US" dirty="0"/>
              <a:t> is mainly used in surveys. The margin of error represents the amount of random sampling error in a survey’s results. </a:t>
            </a:r>
            <a:endParaRPr lang="en-US" dirty="0" smtClean="0"/>
          </a:p>
          <a:p>
            <a:pPr marL="0" indent="0">
              <a:buNone/>
            </a:pPr>
            <a:endParaRPr lang="en-US" dirty="0" smtClean="0"/>
          </a:p>
          <a:p>
            <a:r>
              <a:rPr lang="en-US" dirty="0" smtClean="0"/>
              <a:t>In </a:t>
            </a:r>
            <a:r>
              <a:rPr lang="en-US" dirty="0"/>
              <a:t>other words, a survey only questions a </a:t>
            </a:r>
            <a:r>
              <a:rPr lang="en-US" i="1" dirty="0"/>
              <a:t>sample</a:t>
            </a:r>
            <a:r>
              <a:rPr lang="en-US" dirty="0"/>
              <a:t> of people, not the whole </a:t>
            </a:r>
            <a:r>
              <a:rPr lang="en-US" i="1" dirty="0"/>
              <a:t>population</a:t>
            </a:r>
            <a:r>
              <a:rPr lang="en-US" dirty="0"/>
              <a:t>. The fewer number of people in the sample, the greater the margin of error. </a:t>
            </a:r>
            <a:endParaRPr lang="en-US" dirty="0" smtClean="0"/>
          </a:p>
          <a:p>
            <a:endParaRPr lang="en-US" dirty="0" smtClean="0"/>
          </a:p>
          <a:p>
            <a:r>
              <a:rPr lang="en-US" dirty="0" smtClean="0"/>
              <a:t>When </a:t>
            </a:r>
            <a:r>
              <a:rPr lang="en-US" dirty="0"/>
              <a:t>reading the results of a survey in the media, it is important for the consumer to know that the larger the margin of error, the less confidence one should have in the survey’s results. </a:t>
            </a:r>
          </a:p>
          <a:p>
            <a:endParaRPr lang="en-US" dirty="0"/>
          </a:p>
        </p:txBody>
      </p:sp>
    </p:spTree>
    <p:extLst>
      <p:ext uri="{BB962C8B-B14F-4D97-AF65-F5344CB8AC3E}">
        <p14:creationId xmlns:p14="http://schemas.microsoft.com/office/powerpoint/2010/main" val="3458607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457200"/>
            <a:ext cx="4267200" cy="5562600"/>
          </a:xfrm>
        </p:spPr>
        <p:txBody>
          <a:bodyPr>
            <a:normAutofit fontScale="92500" lnSpcReduction="10000"/>
          </a:bodyPr>
          <a:lstStyle/>
          <a:p>
            <a:pPr marL="0" indent="0">
              <a:buNone/>
            </a:pPr>
            <a:r>
              <a:rPr lang="en-US" b="1" dirty="0" smtClean="0"/>
              <a:t>Exercise 1:</a:t>
            </a:r>
            <a:r>
              <a:rPr lang="en-US" b="1" dirty="0"/>
              <a:t>	</a:t>
            </a:r>
            <a:endParaRPr lang="en-US" dirty="0"/>
          </a:p>
          <a:p>
            <a:r>
              <a:rPr lang="en-US" dirty="0"/>
              <a:t>From </a:t>
            </a:r>
            <a:r>
              <a:rPr lang="en-US" dirty="0" smtClean="0"/>
              <a:t>2013-2014, </a:t>
            </a:r>
            <a:r>
              <a:rPr lang="en-US" i="1" dirty="0"/>
              <a:t>The New </a:t>
            </a:r>
            <a:r>
              <a:rPr lang="en-US" i="1" dirty="0" smtClean="0"/>
              <a:t>York </a:t>
            </a:r>
            <a:r>
              <a:rPr lang="en-US" i="1" dirty="0"/>
              <a:t>Times</a:t>
            </a:r>
            <a:r>
              <a:rPr lang="en-US" dirty="0"/>
              <a:t> published a series of articles entitled, “Paying Till It </a:t>
            </a:r>
            <a:r>
              <a:rPr lang="en-US" dirty="0" smtClean="0"/>
              <a:t>Hurts</a:t>
            </a:r>
            <a:r>
              <a:rPr lang="en-US" dirty="0"/>
              <a:t>,</a:t>
            </a:r>
            <a:r>
              <a:rPr lang="en-US" dirty="0" smtClean="0"/>
              <a:t>” </a:t>
            </a:r>
            <a:r>
              <a:rPr lang="en-US" dirty="0"/>
              <a:t>on the </a:t>
            </a:r>
            <a:r>
              <a:rPr lang="en-US" dirty="0" smtClean="0"/>
              <a:t>costs </a:t>
            </a:r>
            <a:r>
              <a:rPr lang="en-US" dirty="0"/>
              <a:t>of </a:t>
            </a:r>
            <a:r>
              <a:rPr lang="en-US" dirty="0" smtClean="0"/>
              <a:t>health care</a:t>
            </a:r>
            <a:r>
              <a:rPr lang="en-US" dirty="0"/>
              <a:t>. </a:t>
            </a:r>
            <a:endParaRPr lang="en-US" dirty="0" smtClean="0"/>
          </a:p>
          <a:p>
            <a:r>
              <a:rPr lang="en-US" dirty="0" smtClean="0"/>
              <a:t>In </a:t>
            </a:r>
            <a:r>
              <a:rPr lang="en-US" dirty="0"/>
              <a:t>one of the articles, </a:t>
            </a:r>
            <a:r>
              <a:rPr lang="en-US" i="1" dirty="0"/>
              <a:t>The Times</a:t>
            </a:r>
            <a:r>
              <a:rPr lang="en-US" dirty="0"/>
              <a:t> and CBS News conducted a random survey of 1,006 adults. In December 2014, </a:t>
            </a:r>
            <a:r>
              <a:rPr lang="en-US" i="1" dirty="0"/>
              <a:t>The Times</a:t>
            </a:r>
            <a:r>
              <a:rPr lang="en-US" dirty="0"/>
              <a:t> published the article “How the High Cost of Medical Care is Affecting Americans” based on results from the survey. The margin of error was reported as </a:t>
            </a:r>
            <a:r>
              <a:rPr lang="en-US" dirty="0" smtClean="0"/>
              <a:t/>
            </a:r>
            <a:br>
              <a:rPr lang="en-US" dirty="0" smtClean="0"/>
            </a:br>
            <a:r>
              <a:rPr lang="en-US" dirty="0" smtClean="0"/>
              <a:t>“</a:t>
            </a:r>
            <a:r>
              <a:rPr lang="en-US" dirty="0"/>
              <a:t>4 percentage points in either </a:t>
            </a:r>
            <a:r>
              <a:rPr lang="en-US" dirty="0" smtClean="0"/>
              <a:t>direction.”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990600"/>
            <a:ext cx="3962400" cy="472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008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r>
              <a:rPr lang="en-US" sz="2000" b="1" u="sng" dirty="0" smtClean="0">
                <a:solidFill>
                  <a:schemeClr val="tx1"/>
                </a:solidFill>
              </a:rPr>
              <a:t>Exercise 1: (continued)</a:t>
            </a:r>
            <a:endParaRPr lang="en-US" sz="2000" b="1" u="sng" dirty="0">
              <a:solidFill>
                <a:schemeClr val="tx1"/>
              </a:solidFill>
            </a:endParaRPr>
          </a:p>
        </p:txBody>
      </p:sp>
      <p:sp>
        <p:nvSpPr>
          <p:cNvPr id="3" name="Content Placeholder 2"/>
          <p:cNvSpPr>
            <a:spLocks noGrp="1"/>
          </p:cNvSpPr>
          <p:nvPr>
            <p:ph sz="quarter" idx="1"/>
          </p:nvPr>
        </p:nvSpPr>
        <p:spPr>
          <a:xfrm>
            <a:off x="914400" y="1066800"/>
            <a:ext cx="5486400" cy="4953000"/>
          </a:xfrm>
        </p:spPr>
        <p:txBody>
          <a:bodyPr>
            <a:normAutofit lnSpcReduction="10000"/>
          </a:bodyPr>
          <a:lstStyle/>
          <a:p>
            <a:pPr marL="0" lvl="0" indent="0">
              <a:buNone/>
            </a:pPr>
            <a:r>
              <a:rPr lang="en-US" dirty="0" smtClean="0"/>
              <a:t>1)  What </a:t>
            </a:r>
            <a:r>
              <a:rPr lang="en-US" dirty="0"/>
              <a:t>is another way to write the margin of error?  </a:t>
            </a:r>
          </a:p>
          <a:p>
            <a:pPr marL="0" lvl="0" indent="0">
              <a:buNone/>
            </a:pPr>
            <a:endParaRPr lang="en-US" dirty="0" smtClean="0"/>
          </a:p>
          <a:p>
            <a:pPr marL="0" lvl="0" indent="0">
              <a:buNone/>
            </a:pPr>
            <a:r>
              <a:rPr lang="en-US" dirty="0" smtClean="0"/>
              <a:t>2)  The </a:t>
            </a:r>
            <a:r>
              <a:rPr lang="en-US" dirty="0"/>
              <a:t>poll asked adults, “Is the amount of time you spend dealing with insurance paperwork and health care bills a major problem for you and your family, a minor problem, or not a problem at all?”</a:t>
            </a:r>
          </a:p>
          <a:p>
            <a:pPr marL="0" indent="0">
              <a:buNone/>
            </a:pPr>
            <a:r>
              <a:rPr lang="en-US" dirty="0"/>
              <a:t>If 16% of adults surveyed answered that it was a “major problem,” what is the range for the entire population of U.S. adults that would give the same answer?  </a:t>
            </a:r>
            <a:endParaRPr lang="en-US" dirty="0"/>
          </a:p>
        </p:txBody>
      </p:sp>
      <p:sp>
        <p:nvSpPr>
          <p:cNvPr id="4" name="Content Placeholder 3"/>
          <p:cNvSpPr>
            <a:spLocks noGrp="1"/>
          </p:cNvSpPr>
          <p:nvPr>
            <p:ph sz="quarter" idx="2"/>
          </p:nvPr>
        </p:nvSpPr>
        <p:spPr>
          <a:xfrm>
            <a:off x="6629400" y="1066800"/>
            <a:ext cx="2209800" cy="4953000"/>
          </a:xfrm>
        </p:spPr>
        <p:txBody>
          <a:bodyPr>
            <a:normAutofit lnSpcReduction="10000"/>
          </a:bodyPr>
          <a:lstStyle/>
          <a:p>
            <a:pPr marL="514350" indent="-514350">
              <a:buAutoNum type="arabicParenR"/>
            </a:pPr>
            <a:r>
              <a:rPr lang="en-US" dirty="0" smtClean="0">
                <a:solidFill>
                  <a:srgbClr val="FF0000"/>
                </a:solidFill>
              </a:rPr>
              <a:t>±4%</a:t>
            </a:r>
          </a:p>
          <a:p>
            <a:pPr marL="514350" indent="-514350">
              <a:buAutoNum type="arabicParenR"/>
            </a:pPr>
            <a:endParaRPr lang="en-US" dirty="0">
              <a:solidFill>
                <a:srgbClr val="FF0000"/>
              </a:solidFill>
            </a:endParaRPr>
          </a:p>
          <a:p>
            <a:pPr marL="514350" indent="-514350">
              <a:buAutoNum type="arabicParenR"/>
            </a:pPr>
            <a:endParaRPr lang="en-US" dirty="0" smtClean="0">
              <a:solidFill>
                <a:srgbClr val="FF0000"/>
              </a:solidFill>
            </a:endParaRPr>
          </a:p>
          <a:p>
            <a:pPr marL="514350" indent="-514350">
              <a:buAutoNum type="arabicParenR"/>
            </a:pPr>
            <a:endParaRPr lang="en-US" dirty="0">
              <a:solidFill>
                <a:srgbClr val="FF0000"/>
              </a:solidFill>
            </a:endParaRPr>
          </a:p>
          <a:p>
            <a:pPr marL="514350" indent="-514350">
              <a:buAutoNum type="arabicParenR"/>
            </a:pPr>
            <a:endParaRPr lang="en-US" dirty="0" smtClean="0">
              <a:solidFill>
                <a:srgbClr val="FF0000"/>
              </a:solidFill>
            </a:endParaRPr>
          </a:p>
          <a:p>
            <a:pPr marL="514350" indent="-514350">
              <a:buAutoNum type="arabicParenR"/>
            </a:pPr>
            <a:endParaRPr lang="en-US" dirty="0">
              <a:solidFill>
                <a:srgbClr val="FF0000"/>
              </a:solidFill>
            </a:endParaRPr>
          </a:p>
          <a:p>
            <a:pPr marL="514350" indent="-514350">
              <a:buAutoNum type="arabicParenR"/>
            </a:pPr>
            <a:endParaRPr lang="en-US" dirty="0" smtClean="0">
              <a:solidFill>
                <a:srgbClr val="FF0000"/>
              </a:solidFill>
            </a:endParaRPr>
          </a:p>
          <a:p>
            <a:pPr marL="514350" indent="-514350">
              <a:buAutoNum type="arabicParenR"/>
            </a:pPr>
            <a:endParaRPr lang="en-US" dirty="0">
              <a:solidFill>
                <a:srgbClr val="FF0000"/>
              </a:solidFill>
            </a:endParaRPr>
          </a:p>
          <a:p>
            <a:pPr marL="514350" indent="-514350">
              <a:buAutoNum type="arabicParenR"/>
            </a:pPr>
            <a:endParaRPr lang="en-US" dirty="0" smtClean="0">
              <a:solidFill>
                <a:srgbClr val="FF0000"/>
              </a:solidFill>
            </a:endParaRPr>
          </a:p>
          <a:p>
            <a:pPr marL="514350" indent="-514350">
              <a:buAutoNum type="arabicParenR"/>
            </a:pPr>
            <a:r>
              <a:rPr lang="en-US" dirty="0" smtClean="0">
                <a:solidFill>
                  <a:srgbClr val="FF0000"/>
                </a:solidFill>
              </a:rPr>
              <a:t>12</a:t>
            </a:r>
            <a:r>
              <a:rPr lang="en-US" dirty="0">
                <a:solidFill>
                  <a:srgbClr val="FF0000"/>
                </a:solidFill>
              </a:rPr>
              <a:t>% to 20%</a:t>
            </a:r>
          </a:p>
          <a:p>
            <a:pPr marL="0" indent="0">
              <a:buNone/>
            </a:pPr>
            <a:endParaRPr lang="en-US" dirty="0"/>
          </a:p>
        </p:txBody>
      </p:sp>
    </p:spTree>
    <p:extLst>
      <p:ext uri="{BB962C8B-B14F-4D97-AF65-F5344CB8AC3E}">
        <p14:creationId xmlns:p14="http://schemas.microsoft.com/office/powerpoint/2010/main" val="215234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anim calcmode="lin" valueType="num">
                                      <p:cBhvr additive="base">
                                        <p:cTn id="1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Understanding the Distribution of a </a:t>
            </a:r>
            <a:br>
              <a:rPr lang="en-US" dirty="0"/>
            </a:br>
            <a:r>
              <a:rPr lang="en-US" dirty="0"/>
              <a:t>Set of Data</a:t>
            </a:r>
          </a:p>
        </p:txBody>
      </p:sp>
      <p:sp>
        <p:nvSpPr>
          <p:cNvPr id="3" name="Content Placeholder 2"/>
          <p:cNvSpPr>
            <a:spLocks noGrp="1"/>
          </p:cNvSpPr>
          <p:nvPr>
            <p:ph sz="quarter" idx="1"/>
          </p:nvPr>
        </p:nvSpPr>
        <p:spPr/>
        <p:txBody>
          <a:bodyPr/>
          <a:lstStyle/>
          <a:p>
            <a:r>
              <a:rPr lang="en-US" dirty="0"/>
              <a:t>The </a:t>
            </a:r>
            <a:r>
              <a:rPr lang="en-US" b="1" dirty="0"/>
              <a:t>deviation from the mean</a:t>
            </a:r>
            <a:r>
              <a:rPr lang="en-US" dirty="0"/>
              <a:t> is how far one of the data points differs from the mean. </a:t>
            </a:r>
            <a:endParaRPr lang="en-US" dirty="0" smtClean="0"/>
          </a:p>
          <a:p>
            <a:pPr marL="0" indent="0">
              <a:buNone/>
            </a:pPr>
            <a:endParaRPr lang="en-US" dirty="0" smtClean="0"/>
          </a:p>
          <a:p>
            <a:r>
              <a:rPr lang="en-US" dirty="0" smtClean="0"/>
              <a:t>If </a:t>
            </a:r>
            <a:r>
              <a:rPr lang="en-US" dirty="0"/>
              <a:t>the mean is represented by</a:t>
            </a:r>
            <a:r>
              <a:rPr lang="en-US" i="1" dirty="0"/>
              <a:t> ̅x</a:t>
            </a:r>
            <a:r>
              <a:rPr lang="en-US" dirty="0"/>
              <a:t> and the data value is represented by </a:t>
            </a:r>
            <a:r>
              <a:rPr lang="en-US" i="1" dirty="0"/>
              <a:t>x, </a:t>
            </a:r>
            <a:r>
              <a:rPr lang="en-US" dirty="0"/>
              <a:t>then the deviation from the mean is </a:t>
            </a:r>
            <a:r>
              <a:rPr lang="en-US" i="1" dirty="0"/>
              <a:t>x</a:t>
            </a:r>
            <a:r>
              <a:rPr lang="en-US" dirty="0"/>
              <a:t> – </a:t>
            </a:r>
            <a:r>
              <a:rPr lang="en-US" i="1" dirty="0"/>
              <a:t>x̅</a:t>
            </a:r>
            <a:r>
              <a:rPr lang="en-US" dirty="0"/>
              <a:t>. </a:t>
            </a:r>
            <a:endParaRPr lang="en-US" dirty="0" smtClean="0"/>
          </a:p>
          <a:p>
            <a:pPr marL="0" indent="0">
              <a:buNone/>
            </a:pPr>
            <a:endParaRPr lang="en-US" dirty="0" smtClean="0"/>
          </a:p>
          <a:p>
            <a:r>
              <a:rPr lang="en-US" dirty="0" smtClean="0"/>
              <a:t>For </a:t>
            </a:r>
            <a:r>
              <a:rPr lang="en-US" dirty="0"/>
              <a:t>example, the mean for a set of values is 76. If one of the data values is 84, then the deviation from the mean is </a:t>
            </a:r>
            <a:r>
              <a:rPr lang="en-US" dirty="0"/>
              <a:t/>
            </a:r>
            <a:br>
              <a:rPr lang="en-US" dirty="0"/>
            </a:br>
            <a:r>
              <a:rPr lang="en-US" dirty="0" smtClean="0"/>
              <a:t>84 </a:t>
            </a:r>
            <a:r>
              <a:rPr lang="en-US" dirty="0"/>
              <a:t>– 76 = 8.</a:t>
            </a:r>
          </a:p>
          <a:p>
            <a:endParaRPr lang="en-US" dirty="0"/>
          </a:p>
        </p:txBody>
      </p:sp>
    </p:spTree>
    <p:extLst>
      <p:ext uri="{BB962C8B-B14F-4D97-AF65-F5344CB8AC3E}">
        <p14:creationId xmlns:p14="http://schemas.microsoft.com/office/powerpoint/2010/main" val="593764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4038600" cy="6248400"/>
          </a:xfrm>
        </p:spPr>
        <p:txBody>
          <a:bodyPr>
            <a:normAutofit fontScale="92500" lnSpcReduction="20000"/>
          </a:bodyPr>
          <a:lstStyle/>
          <a:p>
            <a:pPr marL="0" indent="0">
              <a:buNone/>
            </a:pPr>
            <a:r>
              <a:rPr lang="en-US" b="1" dirty="0"/>
              <a:t>Exercise 2:</a:t>
            </a:r>
            <a:endParaRPr lang="en-US" dirty="0"/>
          </a:p>
          <a:p>
            <a:r>
              <a:rPr lang="en-US" dirty="0"/>
              <a:t>A December 2014 article in the </a:t>
            </a:r>
            <a:r>
              <a:rPr lang="en-US" i="1" dirty="0" smtClean="0"/>
              <a:t>Los Angeles </a:t>
            </a:r>
            <a:r>
              <a:rPr lang="en-US" i="1" dirty="0"/>
              <a:t>Times</a:t>
            </a:r>
            <a:r>
              <a:rPr lang="en-US" dirty="0"/>
              <a:t> reported the results from an American Academy of Pediatrics study that surveyed 1,941 ninth- and tenth-grade students in Hawaii on their cigarette and e-cigarette use.</a:t>
            </a:r>
          </a:p>
          <a:p>
            <a:r>
              <a:rPr lang="en-US" dirty="0"/>
              <a:t>The mean age of the students surveyed was reported as 14.6 years. </a:t>
            </a:r>
            <a:endParaRPr lang="en-US" dirty="0" smtClean="0"/>
          </a:p>
          <a:p>
            <a:pPr marL="0" indent="0">
              <a:buNone/>
            </a:pPr>
            <a:endParaRPr lang="en-US" dirty="0" smtClean="0"/>
          </a:p>
          <a:p>
            <a:pPr marL="0" indent="0">
              <a:buNone/>
            </a:pPr>
            <a:r>
              <a:rPr lang="en-US" dirty="0"/>
              <a:t>If the ages of five students are 15.1 years, 14.8 years, 13.7 years, 14.2 years, and 14.6 years, what are their deviations from the mean? </a:t>
            </a:r>
            <a:endParaRPr lang="en-US" dirty="0" smtClean="0"/>
          </a:p>
          <a:p>
            <a:pPr marL="0" indent="0">
              <a:buNone/>
            </a:pPr>
            <a:r>
              <a:rPr lang="en-US" dirty="0" smtClean="0">
                <a:solidFill>
                  <a:srgbClr val="FF0000"/>
                </a:solidFill>
              </a:rPr>
              <a:t>0.5</a:t>
            </a:r>
            <a:r>
              <a:rPr lang="en-US" dirty="0">
                <a:solidFill>
                  <a:srgbClr val="FF0000"/>
                </a:solidFill>
              </a:rPr>
              <a:t>, 0.2, –0.9, –0.4, and 0</a:t>
            </a:r>
            <a:endParaRPr lang="en-US"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066800"/>
            <a:ext cx="3886200"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99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Understanding the Distribution of a </a:t>
            </a:r>
            <a:br>
              <a:rPr lang="en-US" dirty="0"/>
            </a:br>
            <a:r>
              <a:rPr lang="en-US" dirty="0"/>
              <a:t>Set of Data</a:t>
            </a:r>
          </a:p>
        </p:txBody>
      </p:sp>
      <p:sp>
        <p:nvSpPr>
          <p:cNvPr id="3" name="Content Placeholder 2"/>
          <p:cNvSpPr>
            <a:spLocks noGrp="1"/>
          </p:cNvSpPr>
          <p:nvPr>
            <p:ph sz="quarter" idx="1"/>
          </p:nvPr>
        </p:nvSpPr>
        <p:spPr/>
        <p:txBody>
          <a:bodyPr/>
          <a:lstStyle/>
          <a:p>
            <a:r>
              <a:rPr lang="en-US" dirty="0"/>
              <a:t>The </a:t>
            </a:r>
            <a:r>
              <a:rPr lang="en-US" b="1" dirty="0"/>
              <a:t>standard deviation</a:t>
            </a:r>
            <a:r>
              <a:rPr lang="en-US" dirty="0"/>
              <a:t> (represented by the Greek letter sigma, σ) is a measure that tells us how spread out the </a:t>
            </a:r>
            <a:r>
              <a:rPr lang="en-US" i="1" dirty="0"/>
              <a:t>entire</a:t>
            </a:r>
            <a:r>
              <a:rPr lang="en-US" dirty="0"/>
              <a:t> set of data points are from the mean of the same data. </a:t>
            </a:r>
            <a:endParaRPr lang="en-US" dirty="0" smtClean="0"/>
          </a:p>
          <a:p>
            <a:endParaRPr lang="en-US" dirty="0"/>
          </a:p>
          <a:p>
            <a:r>
              <a:rPr lang="en-US" dirty="0" smtClean="0"/>
              <a:t>For </a:t>
            </a:r>
            <a:r>
              <a:rPr lang="en-US" dirty="0"/>
              <a:t>example, in a set of data values that measures the heights of a sample of teenage girls, the mean is listed at 62 inches. The standard deviation of the data set will tell us if the heights of the girls sampled in the survey are clustered close the mean, or dispersed farther from the mean.</a:t>
            </a:r>
          </a:p>
          <a:p>
            <a:endParaRPr lang="en-US" dirty="0"/>
          </a:p>
        </p:txBody>
      </p:sp>
    </p:spTree>
    <p:extLst>
      <p:ext uri="{BB962C8B-B14F-4D97-AF65-F5344CB8AC3E}">
        <p14:creationId xmlns:p14="http://schemas.microsoft.com/office/powerpoint/2010/main" val="3565748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Understanding the Distribution of a </a:t>
            </a:r>
            <a:br>
              <a:rPr lang="en-US" dirty="0"/>
            </a:br>
            <a:r>
              <a:rPr lang="en-US" dirty="0"/>
              <a:t>Set of Data</a:t>
            </a:r>
          </a:p>
        </p:txBody>
      </p:sp>
      <p:sp>
        <p:nvSpPr>
          <p:cNvPr id="3" name="Content Placeholder 2"/>
          <p:cNvSpPr>
            <a:spLocks noGrp="1"/>
          </p:cNvSpPr>
          <p:nvPr>
            <p:ph sz="quarter" idx="1"/>
          </p:nvPr>
        </p:nvSpPr>
        <p:spPr/>
        <p:txBody>
          <a:bodyPr>
            <a:normAutofit lnSpcReduction="10000"/>
          </a:bodyPr>
          <a:lstStyle/>
          <a:p>
            <a:r>
              <a:rPr lang="en-US" dirty="0"/>
              <a:t>Deviation from the mean tells us how far one data point is from the mean whereas standard deviation tells us how far spread apart the entire set of data points are from the mean</a:t>
            </a:r>
            <a:r>
              <a:rPr lang="en-US" dirty="0" smtClean="0"/>
              <a:t>.</a:t>
            </a:r>
          </a:p>
          <a:p>
            <a:endParaRPr lang="en-US" dirty="0"/>
          </a:p>
          <a:p>
            <a:r>
              <a:rPr lang="en-US" b="1" dirty="0" smtClean="0"/>
              <a:t>NOTE:  Standard </a:t>
            </a:r>
            <a:r>
              <a:rPr lang="en-US" b="1" dirty="0"/>
              <a:t>deviation is always a positive number. A low standard deviation indicates that the data values are very close to the mean. A high standard deviation tells us that the data values are spread out over a large range of values. A standard deviation of 0 indicates that all data points are equal to the mean</a:t>
            </a:r>
            <a:r>
              <a:rPr lang="en-US" b="1" dirty="0" smtClean="0"/>
              <a:t>.</a:t>
            </a:r>
            <a:endParaRPr lang="en-US" dirty="0"/>
          </a:p>
        </p:txBody>
      </p:sp>
    </p:spTree>
    <p:extLst>
      <p:ext uri="{BB962C8B-B14F-4D97-AF65-F5344CB8AC3E}">
        <p14:creationId xmlns:p14="http://schemas.microsoft.com/office/powerpoint/2010/main" val="16249681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531</TotalTime>
  <Words>1092</Words>
  <Application>Microsoft Office PowerPoint</Application>
  <PresentationFormat>On-screen Show (4:3)</PresentationFormat>
  <Paragraphs>83</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Equity</vt:lpstr>
      <vt:lpstr>MathType 5.0 Equation</vt:lpstr>
      <vt:lpstr>Understanding the Distribution of a Set of Data</vt:lpstr>
      <vt:lpstr>Understanding the Distribution of a Set of Data</vt:lpstr>
      <vt:lpstr>Understanding the Distribution of a  Set of Data</vt:lpstr>
      <vt:lpstr>PowerPoint Presentation</vt:lpstr>
      <vt:lpstr>Exercise 1: (continued)</vt:lpstr>
      <vt:lpstr>Understanding the Distribution of a  Set of Data</vt:lpstr>
      <vt:lpstr>PowerPoint Presentation</vt:lpstr>
      <vt:lpstr>Understanding the Distribution of a  Set of Data</vt:lpstr>
      <vt:lpstr>Understanding the Distribution of a  Set of Data</vt:lpstr>
      <vt:lpstr>Understanding the Distribution of a  Set of Data</vt:lpstr>
      <vt:lpstr>Understanding the Distribution of a  Set of Data</vt:lpstr>
      <vt:lpstr>Understanding the Distribution of a  Set of Data</vt:lpstr>
      <vt:lpstr>PowerPoint Presentation</vt:lpstr>
      <vt:lpstr>Example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Distribution of a Set of Data</dc:title>
  <dc:creator>Joe Fraioli</dc:creator>
  <cp:lastModifiedBy>Joe Fraioli</cp:lastModifiedBy>
  <cp:revision>19</cp:revision>
  <dcterms:created xsi:type="dcterms:W3CDTF">2014-12-27T16:06:53Z</dcterms:created>
  <dcterms:modified xsi:type="dcterms:W3CDTF">2014-12-28T00:58:28Z</dcterms:modified>
</cp:coreProperties>
</file>