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192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AE5035-C164-4F60-87A4-615CF2C7BFEF}" type="datetimeFigureOut">
              <a:rPr lang="en-US" smtClean="0"/>
              <a:t>8/3/15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E5035-C164-4F60-87A4-615CF2C7BFEF}" type="datetimeFigureOut">
              <a:rPr lang="en-US" smtClean="0"/>
              <a:t>8/3/15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E5035-C164-4F60-87A4-615CF2C7BFEF}" type="datetimeFigureOut">
              <a:rPr lang="en-US" smtClean="0"/>
              <a:t>8/3/15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E5035-C164-4F60-87A4-615CF2C7BFEF}" type="datetimeFigureOut">
              <a:rPr lang="en-US" smtClean="0"/>
              <a:t>8/3/15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AE5035-C164-4F60-87A4-615CF2C7BFEF}" type="datetimeFigureOut">
              <a:rPr lang="en-US" smtClean="0"/>
              <a:t>8/3/15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AE5035-C164-4F60-87A4-615CF2C7BFEF}" type="datetimeFigureOut">
              <a:rPr lang="en-US" smtClean="0"/>
              <a:t>8/3/15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AE5035-C164-4F60-87A4-615CF2C7BFEF}" type="datetimeFigureOut">
              <a:rPr lang="en-US" smtClean="0"/>
              <a:t>8/3/15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AE5035-C164-4F60-87A4-615CF2C7BFEF}" type="datetimeFigureOut">
              <a:rPr lang="en-US" smtClean="0"/>
              <a:t>8/3/15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E5035-C164-4F60-87A4-615CF2C7BFEF}" type="datetimeFigureOut">
              <a:rPr lang="en-US" smtClean="0"/>
              <a:t>8/3/15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830055-11B5-4A46-BB1D-9627D8AA18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AE5035-C164-4F60-87A4-615CF2C7BFEF}" type="datetimeFigureOut">
              <a:rPr lang="en-US" smtClean="0"/>
              <a:t>8/3/15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30055-11B5-4A46-BB1D-9627D8AA18A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AE5035-C164-4F60-87A4-615CF2C7BFEF}" type="datetimeFigureOut">
              <a:rPr lang="en-US" smtClean="0"/>
              <a:t>8/3/15</a:t>
            </a:fld>
            <a:endParaRPr lang="en-US"/>
          </a:p>
        </p:txBody>
      </p:sp>
      <p:sp>
        <p:nvSpPr>
          <p:cNvPr id="9" name="Slide Number Placeholder 8"/>
          <p:cNvSpPr>
            <a:spLocks noGrp="1"/>
          </p:cNvSpPr>
          <p:nvPr>
            <p:ph type="sldNum" sz="quarter" idx="11"/>
          </p:nvPr>
        </p:nvSpPr>
        <p:spPr/>
        <p:txBody>
          <a:bodyPr/>
          <a:lstStyle/>
          <a:p>
            <a:fld id="{7E830055-11B5-4A46-BB1D-9627D8AA18A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E830055-11B5-4A46-BB1D-9627D8AA18A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AE5035-C164-4F60-87A4-615CF2C7BFEF}" type="datetimeFigureOut">
              <a:rPr lang="en-US" smtClean="0"/>
              <a:t>8/3/15</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000" b="1" dirty="0"/>
              <a:t>Using Measures of Data Variation </a:t>
            </a:r>
            <a:r>
              <a:rPr lang="en-US" sz="4000" b="1"/>
              <a:t>to </a:t>
            </a:r>
            <a:r>
              <a:rPr lang="en-US" sz="4000" b="1" smtClean="0"/>
              <a:t>Evaluate the </a:t>
            </a:r>
            <a:r>
              <a:rPr lang="en-US" sz="4000" b="1" dirty="0"/>
              <a:t>Credibility of Statistics in the </a:t>
            </a:r>
            <a:r>
              <a:rPr lang="en-US" sz="4000" b="1" dirty="0" smtClean="0"/>
              <a:t>News</a:t>
            </a:r>
            <a:br>
              <a:rPr lang="en-US" sz="4000" b="1" dirty="0" smtClean="0"/>
            </a:br>
            <a:endParaRPr lang="en-US" sz="4000" dirty="0"/>
          </a:p>
        </p:txBody>
      </p:sp>
      <p:sp>
        <p:nvSpPr>
          <p:cNvPr id="3" name="Subtitle 2"/>
          <p:cNvSpPr>
            <a:spLocks noGrp="1"/>
          </p:cNvSpPr>
          <p:nvPr>
            <p:ph type="subTitle" idx="1"/>
          </p:nvPr>
        </p:nvSpPr>
        <p:spPr>
          <a:xfrm>
            <a:off x="1295400" y="4419600"/>
            <a:ext cx="6461760" cy="1066800"/>
          </a:xfrm>
        </p:spPr>
        <p:txBody>
          <a:bodyPr/>
          <a:lstStyle/>
          <a:p>
            <a:pPr algn="ctr"/>
            <a:r>
              <a:rPr lang="en-US" b="1" dirty="0" smtClean="0"/>
              <a:t>Looking at Normal Distribution and Its Familiar Curve</a:t>
            </a:r>
            <a:endParaRPr lang="en-US" b="1" dirty="0"/>
          </a:p>
        </p:txBody>
      </p:sp>
    </p:spTree>
    <p:extLst>
      <p:ext uri="{BB962C8B-B14F-4D97-AF65-F5344CB8AC3E}">
        <p14:creationId xmlns:p14="http://schemas.microsoft.com/office/powerpoint/2010/main" val="40245652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u="sng" dirty="0" smtClean="0"/>
              <a:t>Principles </a:t>
            </a:r>
            <a:r>
              <a:rPr lang="en-US" u="sng" dirty="0"/>
              <a:t>of News Literacy</a:t>
            </a:r>
            <a:endParaRPr lang="en-US" dirty="0"/>
          </a:p>
          <a:p>
            <a:pPr marL="114300" indent="0">
              <a:buNone/>
            </a:pPr>
            <a:r>
              <a:rPr lang="en-US" b="1" dirty="0" smtClean="0"/>
              <a:t>4</a:t>
            </a:r>
            <a:r>
              <a:rPr lang="en-US" b="1" dirty="0"/>
              <a:t>. Effective communication of news and information requires synthesis of multiple sources into meaningful context and comprehension of its impact</a:t>
            </a:r>
            <a:endParaRPr lang="en-US" dirty="0"/>
          </a:p>
          <a:p>
            <a:pPr lvl="0"/>
            <a:r>
              <a:rPr lang="en-US" dirty="0"/>
              <a:t>Journalists must make sense of information, using the most credible and reliable resources, so audiences can make meaningful use of it, in context, with a minimum need for clarification.  In short, journalists must get it </a:t>
            </a:r>
            <a:r>
              <a:rPr lang="en-US" i="1" dirty="0"/>
              <a:t>right</a:t>
            </a:r>
            <a:r>
              <a:rPr lang="en-US" dirty="0"/>
              <a:t>. And it must be presented in a relevant, engaging manner without sensationalism, speculation and bias</a:t>
            </a:r>
            <a:r>
              <a:rPr lang="en-US" dirty="0" smtClean="0"/>
              <a:t>.</a:t>
            </a:r>
          </a:p>
          <a:p>
            <a:pPr lvl="0"/>
            <a:endParaRPr lang="en-US" dirty="0"/>
          </a:p>
          <a:p>
            <a:pPr lvl="0"/>
            <a:r>
              <a:rPr lang="en-US" dirty="0"/>
              <a:t>Citizens must take responsibility to make every effort to understand information received, including asking questions and pursuing their own versions of it. They must demand credible and reliable information sources, not infotainment based on information that is not </a:t>
            </a:r>
            <a:r>
              <a:rPr lang="en-US" i="1" dirty="0"/>
              <a:t>right</a:t>
            </a:r>
            <a:r>
              <a:rPr lang="en-US" dirty="0"/>
              <a:t>. And they must be taught the importance of seeking information of consequence</a:t>
            </a:r>
            <a:r>
              <a:rPr lang="en-US" dirty="0" smtClean="0"/>
              <a:t>.</a:t>
            </a:r>
            <a:endParaRPr lang="en-US" dirty="0"/>
          </a:p>
        </p:txBody>
      </p:sp>
    </p:spTree>
    <p:extLst>
      <p:ext uri="{BB962C8B-B14F-4D97-AF65-F5344CB8AC3E}">
        <p14:creationId xmlns:p14="http://schemas.microsoft.com/office/powerpoint/2010/main" val="1153364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a:xfrm>
            <a:off x="457200" y="1600200"/>
            <a:ext cx="7848600" cy="4876800"/>
          </a:xfrm>
        </p:spPr>
        <p:txBody>
          <a:bodyPr>
            <a:normAutofit fontScale="92500" lnSpcReduction="10000"/>
          </a:bodyPr>
          <a:lstStyle/>
          <a:p>
            <a:pPr marL="114300" indent="0">
              <a:buNone/>
            </a:pPr>
            <a:r>
              <a:rPr lang="en-US" u="sng" smtClean="0"/>
              <a:t>Principles </a:t>
            </a:r>
            <a:r>
              <a:rPr lang="en-US" u="sng" dirty="0"/>
              <a:t>of News Literacy</a:t>
            </a:r>
            <a:endParaRPr lang="en-US" dirty="0"/>
          </a:p>
          <a:p>
            <a:pPr marL="114300" indent="0">
              <a:buNone/>
            </a:pPr>
            <a:r>
              <a:rPr lang="en-US" b="1" dirty="0" smtClean="0"/>
              <a:t>5</a:t>
            </a:r>
            <a:r>
              <a:rPr lang="en-US" b="1" dirty="0"/>
              <a:t>. Information requires verification to be effective</a:t>
            </a:r>
            <a:endParaRPr lang="en-US" dirty="0"/>
          </a:p>
          <a:p>
            <a:pPr lvl="0"/>
            <a:r>
              <a:rPr lang="en-US" dirty="0"/>
              <a:t>Journalists must find the best resources and substantiate what they say. They should present information in coherent ways as well as keep it clear, meaningful and relevant. The purpose of news is not diversion but the sharing of usable and reliable information in an engaging and relevant way. Journalists must question sources without advocacy or disengagement. Journalists’ roles can be called “engaged independence</a:t>
            </a:r>
            <a:r>
              <a:rPr lang="en-US" dirty="0" smtClean="0"/>
              <a:t>.”</a:t>
            </a:r>
          </a:p>
          <a:p>
            <a:pPr lvl="0"/>
            <a:endParaRPr lang="en-US" dirty="0"/>
          </a:p>
          <a:p>
            <a:pPr lvl="0"/>
            <a:r>
              <a:rPr lang="en-US" dirty="0"/>
              <a:t>Individuals must expect that the information they receive is accurate, thorough and reliably sourced and that the media delivering this information is responsible and credible. Communities must not accept information without critical thought and analysis, including comparison and evaluation. In evaluating such information, they should be involved, skeptical and challenging, in what they act on</a:t>
            </a:r>
            <a:r>
              <a:rPr lang="en-US" dirty="0" smtClean="0"/>
              <a:t>.</a:t>
            </a:r>
            <a:endParaRPr lang="en-US" dirty="0"/>
          </a:p>
        </p:txBody>
      </p:sp>
    </p:spTree>
    <p:extLst>
      <p:ext uri="{BB962C8B-B14F-4D97-AF65-F5344CB8AC3E}">
        <p14:creationId xmlns:p14="http://schemas.microsoft.com/office/powerpoint/2010/main" val="98087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a:xfrm>
            <a:off x="457200" y="1600200"/>
            <a:ext cx="7620000" cy="4495800"/>
          </a:xfrm>
        </p:spPr>
        <p:txBody>
          <a:bodyPr>
            <a:noAutofit/>
          </a:bodyPr>
          <a:lstStyle/>
          <a:p>
            <a:r>
              <a:rPr lang="en-US" sz="2400" dirty="0"/>
              <a:t>Just as you can use measures like the margin of error and standard deviation to gauge your confidence in the data that you’re reading, you can also use these metrics to measure your confidence in the articles or stories where the statistics are reported. </a:t>
            </a:r>
            <a:endParaRPr lang="en-US" sz="2400" dirty="0" smtClean="0"/>
          </a:p>
          <a:p>
            <a:endParaRPr lang="en-US" sz="2400" dirty="0" smtClean="0"/>
          </a:p>
          <a:p>
            <a:r>
              <a:rPr lang="en-US" sz="2400" dirty="0" smtClean="0"/>
              <a:t>Furthermore</a:t>
            </a:r>
            <a:r>
              <a:rPr lang="en-US" sz="2400" dirty="0"/>
              <a:t>, the news media often reports on the decisions and predictions of people who are interpreting the data. These newsmakers can include politicians and lawmakers, scientists, city planners, environmentalists, community leaders, etc</a:t>
            </a:r>
            <a:r>
              <a:rPr lang="en-US" sz="2400" dirty="0" smtClean="0"/>
              <a:t>.</a:t>
            </a:r>
            <a:endParaRPr lang="en-US" sz="2400" dirty="0"/>
          </a:p>
        </p:txBody>
      </p:sp>
    </p:spTree>
    <p:extLst>
      <p:ext uri="{BB962C8B-B14F-4D97-AF65-F5344CB8AC3E}">
        <p14:creationId xmlns:p14="http://schemas.microsoft.com/office/powerpoint/2010/main" val="31583380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p:txBody>
          <a:bodyPr/>
          <a:lstStyle/>
          <a:p>
            <a:r>
              <a:rPr lang="en-US" sz="2400" dirty="0"/>
              <a:t>Not only do the standard deviation and margin of error show how much variation lies in the data, but they also help measure the amount of confidence that the reader has in the conclusions that are drawn by the data. </a:t>
            </a:r>
            <a:endParaRPr lang="en-US" sz="2400" dirty="0" smtClean="0"/>
          </a:p>
          <a:p>
            <a:endParaRPr lang="en-US" sz="2400" dirty="0"/>
          </a:p>
          <a:p>
            <a:r>
              <a:rPr lang="en-US" sz="2400" dirty="0" smtClean="0"/>
              <a:t>To </a:t>
            </a:r>
            <a:r>
              <a:rPr lang="en-US" sz="2400" dirty="0"/>
              <a:t>understand how this occurs, we can take a look at the shape of a normal data distribution.</a:t>
            </a:r>
          </a:p>
          <a:p>
            <a:endParaRPr lang="en-US" dirty="0"/>
          </a:p>
        </p:txBody>
      </p:sp>
    </p:spTree>
    <p:extLst>
      <p:ext uri="{BB962C8B-B14F-4D97-AF65-F5344CB8AC3E}">
        <p14:creationId xmlns:p14="http://schemas.microsoft.com/office/powerpoint/2010/main" val="21908291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p:txBody>
          <a:bodyPr>
            <a:normAutofit/>
          </a:bodyPr>
          <a:lstStyle/>
          <a:p>
            <a:r>
              <a:rPr lang="en-US" dirty="0"/>
              <a:t>A </a:t>
            </a:r>
            <a:r>
              <a:rPr lang="en-US" b="1" dirty="0"/>
              <a:t>normal distribution</a:t>
            </a:r>
            <a:r>
              <a:rPr lang="en-US" dirty="0"/>
              <a:t> of data occurs when the number of data points increases as you approach the mean (and therefore decreases the further from the mean.) If you were to plot the individual data points of a normal distribution on a graph, the figure of a bell-shaped curve would form. </a:t>
            </a:r>
            <a:endParaRPr lang="en-US" dirty="0" smtClean="0"/>
          </a:p>
          <a:p>
            <a:r>
              <a:rPr lang="en-US" dirty="0" smtClean="0"/>
              <a:t>The </a:t>
            </a:r>
            <a:r>
              <a:rPr lang="en-US" dirty="0"/>
              <a:t>bell curve, shown below, is symmetrical about the mean. The most frequent values are clustered around the mean, and data points with very large deviations from the mean are extremely rare and occur at the two tail ends of the curve.</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582" t="6221" r="3318" b="5501"/>
          <a:stretch/>
        </p:blipFill>
        <p:spPr>
          <a:xfrm>
            <a:off x="2590800" y="4876800"/>
            <a:ext cx="2743200" cy="1688830"/>
          </a:xfrm>
          <a:prstGeom prst="rect">
            <a:avLst/>
          </a:prstGeom>
        </p:spPr>
      </p:pic>
    </p:spTree>
    <p:extLst>
      <p:ext uri="{BB962C8B-B14F-4D97-AF65-F5344CB8AC3E}">
        <p14:creationId xmlns:p14="http://schemas.microsoft.com/office/powerpoint/2010/main" val="16074964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p:txBody>
          <a:bodyPr/>
          <a:lstStyle/>
          <a:p>
            <a:r>
              <a:rPr lang="en-US" sz="2400" dirty="0"/>
              <a:t>In a normal distribution, the probability that a random variable will appear is greater the closer you get to the mean. The probability that a random data point will appear approaches zero as you approach either tail of the curve. </a:t>
            </a:r>
            <a:endParaRPr lang="en-US" sz="2400" dirty="0" smtClean="0"/>
          </a:p>
          <a:p>
            <a:pPr marL="114300" indent="0">
              <a:buNone/>
            </a:pPr>
            <a:endParaRPr lang="en-US" sz="2400" dirty="0"/>
          </a:p>
          <a:p>
            <a:r>
              <a:rPr lang="en-US" sz="2400" dirty="0" smtClean="0"/>
              <a:t>Normal </a:t>
            </a:r>
            <a:r>
              <a:rPr lang="en-US" sz="2400" dirty="0"/>
              <a:t>distributions appear in many real-world events, from class test scores, to the heights of a population, to economics, to production, and </a:t>
            </a:r>
            <a:r>
              <a:rPr lang="en-US" sz="2400" dirty="0" smtClean="0"/>
              <a:t>many other situations</a:t>
            </a:r>
            <a:r>
              <a:rPr lang="en-US" sz="2400" dirty="0"/>
              <a:t>.</a:t>
            </a:r>
          </a:p>
          <a:p>
            <a:endParaRPr lang="en-US" dirty="0"/>
          </a:p>
        </p:txBody>
      </p:sp>
    </p:spTree>
    <p:extLst>
      <p:ext uri="{BB962C8B-B14F-4D97-AF65-F5344CB8AC3E}">
        <p14:creationId xmlns:p14="http://schemas.microsoft.com/office/powerpoint/2010/main" val="31816137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Using Measures of Data Variation to Judge the Credibility of Statistics in the News</a:t>
            </a:r>
            <a:endParaRPr lang="en-US" sz="3200" dirty="0"/>
          </a:p>
        </p:txBody>
      </p:sp>
      <p:sp>
        <p:nvSpPr>
          <p:cNvPr id="3" name="Content Placeholder 2"/>
          <p:cNvSpPr>
            <a:spLocks noGrp="1"/>
          </p:cNvSpPr>
          <p:nvPr>
            <p:ph sz="half" idx="1"/>
          </p:nvPr>
        </p:nvSpPr>
        <p:spPr>
          <a:xfrm>
            <a:off x="457200" y="1536192"/>
            <a:ext cx="3429000" cy="4590288"/>
          </a:xfrm>
        </p:spPr>
        <p:txBody>
          <a:bodyPr/>
          <a:lstStyle/>
          <a:p>
            <a:pPr marL="114300" indent="0">
              <a:buNone/>
            </a:pPr>
            <a:endParaRPr lang="en-US" sz="2600" dirty="0" smtClean="0"/>
          </a:p>
          <a:p>
            <a:pPr marL="114300" indent="0">
              <a:buNone/>
            </a:pPr>
            <a:r>
              <a:rPr lang="en-US" sz="2500" dirty="0" smtClean="0"/>
              <a:t>In </a:t>
            </a:r>
            <a:r>
              <a:rPr lang="en-US" sz="2500" dirty="0"/>
              <a:t>a normal distribution, 68.27% of all data values lie within one standard deviation, 95.45% lie within two standard deviations, and 99.73% lie within three standard deviations.</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886200" y="2057400"/>
            <a:ext cx="4447732" cy="3581400"/>
          </a:xfrm>
        </p:spPr>
      </p:pic>
      <p:sp>
        <p:nvSpPr>
          <p:cNvPr id="6" name="TextBox 5"/>
          <p:cNvSpPr txBox="1"/>
          <p:nvPr/>
        </p:nvSpPr>
        <p:spPr>
          <a:xfrm>
            <a:off x="6809574" y="5605790"/>
            <a:ext cx="1600200" cy="261610"/>
          </a:xfrm>
          <a:prstGeom prst="rect">
            <a:avLst/>
          </a:prstGeom>
          <a:noFill/>
        </p:spPr>
        <p:txBody>
          <a:bodyPr wrap="square" rtlCol="0">
            <a:spAutoFit/>
          </a:bodyPr>
          <a:lstStyle/>
          <a:p>
            <a:pPr algn="r"/>
            <a:r>
              <a:rPr lang="en-US" sz="1050" i="1" dirty="0" err="1" smtClean="0"/>
              <a:t>WikiMedia</a:t>
            </a:r>
            <a:r>
              <a:rPr lang="en-US" sz="1050" i="1" dirty="0" smtClean="0"/>
              <a:t> Commons</a:t>
            </a:r>
            <a:endParaRPr lang="en-US" sz="1050" i="1" dirty="0"/>
          </a:p>
        </p:txBody>
      </p:sp>
    </p:spTree>
    <p:extLst>
      <p:ext uri="{BB962C8B-B14F-4D97-AF65-F5344CB8AC3E}">
        <p14:creationId xmlns:p14="http://schemas.microsoft.com/office/powerpoint/2010/main" val="10677180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Judge the Credibility of Statistics in the News</a:t>
            </a:r>
            <a:endParaRPr lang="en-US" sz="3200" dirty="0"/>
          </a:p>
        </p:txBody>
      </p:sp>
      <p:sp>
        <p:nvSpPr>
          <p:cNvPr id="3" name="Content Placeholder 2"/>
          <p:cNvSpPr>
            <a:spLocks noGrp="1"/>
          </p:cNvSpPr>
          <p:nvPr>
            <p:ph idx="1"/>
          </p:nvPr>
        </p:nvSpPr>
        <p:spPr/>
        <p:txBody>
          <a:bodyPr>
            <a:normAutofit lnSpcReduction="10000"/>
          </a:bodyPr>
          <a:lstStyle/>
          <a:p>
            <a:r>
              <a:rPr lang="en-US" dirty="0"/>
              <a:t>In most surveys and opinion polls reported in the news media, it is the standard for the results to be two standard deviations from the mean. This is referred to as “a 95% confidence level.” </a:t>
            </a:r>
            <a:endParaRPr lang="en-US" dirty="0" smtClean="0"/>
          </a:p>
          <a:p>
            <a:endParaRPr lang="en-US" dirty="0"/>
          </a:p>
          <a:p>
            <a:r>
              <a:rPr lang="en-US" dirty="0" smtClean="0"/>
              <a:t>The </a:t>
            </a:r>
            <a:r>
              <a:rPr lang="en-US" dirty="0"/>
              <a:t>more data values that lie outside of two standard deviations, then the more we should question the significance of the data.  </a:t>
            </a:r>
            <a:endParaRPr lang="en-US" dirty="0" smtClean="0"/>
          </a:p>
          <a:p>
            <a:endParaRPr lang="en-US" dirty="0"/>
          </a:p>
          <a:p>
            <a:r>
              <a:rPr lang="en-US" dirty="0" smtClean="0"/>
              <a:t>In </a:t>
            </a:r>
            <a:r>
              <a:rPr lang="en-US" dirty="0"/>
              <a:t>other words, if a study or survey contains data values that are several standard deviations away from the center (or conclusion), then this is evidence that some of the data is not consistent with the overall result or the conclusions drawn by the source. </a:t>
            </a:r>
          </a:p>
          <a:p>
            <a:endParaRPr lang="en-US" dirty="0"/>
          </a:p>
        </p:txBody>
      </p:sp>
    </p:spTree>
    <p:extLst>
      <p:ext uri="{BB962C8B-B14F-4D97-AF65-F5344CB8AC3E}">
        <p14:creationId xmlns:p14="http://schemas.microsoft.com/office/powerpoint/2010/main" val="3196949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Using Measures of Data Variation to Judge the Credibility of Statistics in the News</a:t>
            </a:r>
            <a:endParaRPr lang="en-US" sz="3200" dirty="0"/>
          </a:p>
        </p:txBody>
      </p:sp>
      <p:sp>
        <p:nvSpPr>
          <p:cNvPr id="3" name="Content Placeholder 2"/>
          <p:cNvSpPr>
            <a:spLocks noGrp="1"/>
          </p:cNvSpPr>
          <p:nvPr>
            <p:ph idx="1"/>
          </p:nvPr>
        </p:nvSpPr>
        <p:spPr>
          <a:xfrm>
            <a:off x="457200" y="1600200"/>
            <a:ext cx="7924800" cy="4876800"/>
          </a:xfrm>
        </p:spPr>
        <p:txBody>
          <a:bodyPr>
            <a:normAutofit fontScale="92500" lnSpcReduction="10000"/>
          </a:bodyPr>
          <a:lstStyle/>
          <a:p>
            <a:pPr marL="114300" indent="0">
              <a:buNone/>
            </a:pPr>
            <a:r>
              <a:rPr lang="en-US" b="1" dirty="0"/>
              <a:t>Conclusion</a:t>
            </a:r>
            <a:endParaRPr lang="en-US" dirty="0"/>
          </a:p>
          <a:p>
            <a:r>
              <a:rPr lang="en-US" dirty="0"/>
              <a:t>Tables, charts, and graphs presenting statistical data are meaningful ways to tell a news story. Oftentimes, these statistics shape the decisions of both the newsmaker and the news consumer. </a:t>
            </a:r>
            <a:endParaRPr lang="en-US" dirty="0" smtClean="0"/>
          </a:p>
          <a:p>
            <a:endParaRPr lang="en-US" dirty="0"/>
          </a:p>
          <a:p>
            <a:r>
              <a:rPr lang="en-US" dirty="0"/>
              <a:t>When a large amount of data is presented, it is often helpful to summarize the data using measures of center, such as the mean, median, and mode. However, these metrics only tell part of the story. </a:t>
            </a:r>
            <a:endParaRPr lang="en-US" dirty="0" smtClean="0"/>
          </a:p>
          <a:p>
            <a:endParaRPr lang="en-US" dirty="0"/>
          </a:p>
          <a:p>
            <a:r>
              <a:rPr lang="en-US" dirty="0" smtClean="0"/>
              <a:t>We </a:t>
            </a:r>
            <a:r>
              <a:rPr lang="en-US" dirty="0"/>
              <a:t>can also measure our confidence in the reports by looking at measures of variability – margin of error, deviation from the mean, and standard deviation. These tools help us question the reliability, or significance, of the data from voter surveys, opinion polls, financial news, medical studies, etc. Measures of variability give individuals a better understanding of the information they receive from the news. </a:t>
            </a:r>
          </a:p>
        </p:txBody>
      </p:sp>
    </p:spTree>
    <p:extLst>
      <p:ext uri="{BB962C8B-B14F-4D97-AF65-F5344CB8AC3E}">
        <p14:creationId xmlns:p14="http://schemas.microsoft.com/office/powerpoint/2010/main" val="1314409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Using Measures of Data Variation to </a:t>
            </a:r>
            <a:r>
              <a:rPr lang="en-US" sz="3200" b="1" dirty="0" smtClean="0"/>
              <a:t>Judge the </a:t>
            </a:r>
            <a:r>
              <a:rPr lang="en-US" sz="3200" b="1" dirty="0"/>
              <a:t>Credibility of Statistics in the News</a:t>
            </a:r>
            <a:endParaRPr lang="en-US" sz="3200" dirty="0"/>
          </a:p>
        </p:txBody>
      </p:sp>
      <p:sp>
        <p:nvSpPr>
          <p:cNvPr id="3" name="Content Placeholder 2"/>
          <p:cNvSpPr>
            <a:spLocks noGrp="1"/>
          </p:cNvSpPr>
          <p:nvPr>
            <p:ph idx="1"/>
          </p:nvPr>
        </p:nvSpPr>
        <p:spPr>
          <a:xfrm>
            <a:off x="228600" y="1600200"/>
            <a:ext cx="8153400" cy="4800600"/>
          </a:xfrm>
        </p:spPr>
        <p:txBody>
          <a:bodyPr>
            <a:normAutofit fontScale="92500" lnSpcReduction="10000"/>
          </a:bodyPr>
          <a:lstStyle/>
          <a:p>
            <a:pPr marL="114300" indent="0">
              <a:buNone/>
            </a:pPr>
            <a:r>
              <a:rPr lang="en-US" u="sng" dirty="0" smtClean="0"/>
              <a:t>Principles </a:t>
            </a:r>
            <a:r>
              <a:rPr lang="en-US" u="sng" dirty="0"/>
              <a:t>of News Literacy</a:t>
            </a:r>
            <a:endParaRPr lang="en-US" dirty="0"/>
          </a:p>
          <a:p>
            <a:pPr marL="114300" indent="0">
              <a:buNone/>
            </a:pPr>
            <a:r>
              <a:rPr lang="en-US" b="1" dirty="0"/>
              <a:t>3.</a:t>
            </a:r>
            <a:r>
              <a:rPr lang="en-US" dirty="0"/>
              <a:t> </a:t>
            </a:r>
            <a:r>
              <a:rPr lang="en-US" b="1" dirty="0"/>
              <a:t>When the process of gathering and reporting is transparent, news and information are more meaningful, trusted and credible.</a:t>
            </a:r>
            <a:endParaRPr lang="en-US" dirty="0"/>
          </a:p>
          <a:p>
            <a:pPr lvl="0"/>
            <a:r>
              <a:rPr lang="en-US" dirty="0"/>
              <a:t>Journalists must present information free of bias and agendas. They should clearly identify issues or limitations on that information, including reporting that the information might be incomplete or from questionable sources. Journalistic independence is essential to this process</a:t>
            </a:r>
            <a:r>
              <a:rPr lang="en-US" dirty="0" smtClean="0"/>
              <a:t>.</a:t>
            </a:r>
          </a:p>
          <a:p>
            <a:pPr lvl="0"/>
            <a:endParaRPr lang="en-US" dirty="0"/>
          </a:p>
          <a:p>
            <a:pPr lvl="0"/>
            <a:r>
              <a:rPr lang="en-US" dirty="0"/>
              <a:t>Readers and viewers must understand a source’s agendas, motivations and backgrounds so they can make full use of that information, assessing what is true. They need to insist on independent journalists, professionals free of outside obligation and limitation, so they can trust the information they receive. They need to hold media accountable for the quality of information delivered. If members of the public are news sources, they must identify their biases and be transparent in their actions</a:t>
            </a:r>
            <a:r>
              <a:rPr lang="en-US" dirty="0" smtClean="0"/>
              <a:t>.</a:t>
            </a:r>
            <a:endParaRPr lang="en-US" dirty="0"/>
          </a:p>
        </p:txBody>
      </p:sp>
    </p:spTree>
    <p:extLst>
      <p:ext uri="{BB962C8B-B14F-4D97-AF65-F5344CB8AC3E}">
        <p14:creationId xmlns:p14="http://schemas.microsoft.com/office/powerpoint/2010/main" val="25817998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31</TotalTime>
  <Words>1155</Words>
  <Application>Microsoft Macintosh PowerPoint</Application>
  <PresentationFormat>On-screen Show (4:3)</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Using Measures of Data Variation to Evaluate the Credibility of Statistics in the News </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lpstr>Using Measures of Data Variation to Judge the Credibility of Statistics in the News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Measures of Data Variation to Judge the Credibility of Statistics in the News </dc:title>
  <dc:creator>Joe Fraioli</dc:creator>
  <cp:lastModifiedBy>Richard Karpel</cp:lastModifiedBy>
  <cp:revision>9</cp:revision>
  <dcterms:created xsi:type="dcterms:W3CDTF">2014-12-30T01:52:59Z</dcterms:created>
  <dcterms:modified xsi:type="dcterms:W3CDTF">2015-08-03T19:03:54Z</dcterms:modified>
</cp:coreProperties>
</file>