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87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F7869DE-9B91-4EE3-89E8-CA7755D8E3BF}" type="datetimeFigureOut">
              <a:rPr lang="en-US" smtClean="0"/>
              <a:t>1/2/2015</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299606A-C769-4E94-AE4D-5BFF0870D8AD}"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F7869DE-9B91-4EE3-89E8-CA7755D8E3BF}" type="datetimeFigureOut">
              <a:rPr lang="en-US" smtClean="0"/>
              <a:t>1/2/2015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299606A-C769-4E94-AE4D-5BFF0870D8A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F7869DE-9B91-4EE3-89E8-CA7755D8E3BF}" type="datetimeFigureOut">
              <a:rPr lang="en-US" smtClean="0"/>
              <a:t>1/2/2015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299606A-C769-4E94-AE4D-5BFF0870D8A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F7869DE-9B91-4EE3-89E8-CA7755D8E3BF}" type="datetimeFigureOut">
              <a:rPr lang="en-US" smtClean="0"/>
              <a:t>1/2/2015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299606A-C769-4E94-AE4D-5BFF0870D8A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F7869DE-9B91-4EE3-89E8-CA7755D8E3BF}" type="datetimeFigureOut">
              <a:rPr lang="en-US" smtClean="0"/>
              <a:t>1/2/2015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299606A-C769-4E94-AE4D-5BFF0870D8AD}"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F7869DE-9B91-4EE3-89E8-CA7755D8E3BF}" type="datetimeFigureOut">
              <a:rPr lang="en-US" smtClean="0"/>
              <a:t>1/2/2015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299606A-C769-4E94-AE4D-5BFF0870D8A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F7869DE-9B91-4EE3-89E8-CA7755D8E3BF}" type="datetimeFigureOut">
              <a:rPr lang="en-US" smtClean="0"/>
              <a:t>1/2/2015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299606A-C769-4E94-AE4D-5BFF0870D8A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F7869DE-9B91-4EE3-89E8-CA7755D8E3BF}" type="datetimeFigureOut">
              <a:rPr lang="en-US" smtClean="0"/>
              <a:t>1/2/2015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299606A-C769-4E94-AE4D-5BFF0870D8A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F7869DE-9B91-4EE3-89E8-CA7755D8E3BF}" type="datetimeFigureOut">
              <a:rPr lang="en-US" smtClean="0"/>
              <a:t>1/2/2015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299606A-C769-4E94-AE4D-5BFF0870D8AD}"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F7869DE-9B91-4EE3-89E8-CA7755D8E3BF}" type="datetimeFigureOut">
              <a:rPr lang="en-US" smtClean="0"/>
              <a:t>1/2/2015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299606A-C769-4E94-AE4D-5BFF0870D8A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F7869DE-9B91-4EE3-89E8-CA7755D8E3BF}" type="datetimeFigureOut">
              <a:rPr lang="en-US" smtClean="0"/>
              <a:t>1/2/2015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299606A-C769-4E94-AE4D-5BFF0870D8AD}"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F7869DE-9B91-4EE3-89E8-CA7755D8E3BF}" type="datetimeFigureOut">
              <a:rPr lang="en-US" smtClean="0"/>
              <a:t>1/2/2015</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299606A-C769-4E94-AE4D-5BFF0870D8AD}"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b="1" dirty="0">
                <a:effectLst/>
              </a:rPr>
              <a:t>Using the Regression Line to Make Predictions</a:t>
            </a:r>
            <a:endParaRPr lang="en-US" dirty="0"/>
          </a:p>
        </p:txBody>
      </p:sp>
      <p:sp>
        <p:nvSpPr>
          <p:cNvPr id="3" name="Subtitle 2"/>
          <p:cNvSpPr>
            <a:spLocks noGrp="1"/>
          </p:cNvSpPr>
          <p:nvPr>
            <p:ph type="subTitle" idx="1"/>
          </p:nvPr>
        </p:nvSpPr>
        <p:spPr/>
        <p:txBody>
          <a:bodyPr/>
          <a:lstStyle/>
          <a:p>
            <a:pPr algn="ctr"/>
            <a:endParaRPr lang="en-US" b="1" dirty="0" smtClean="0"/>
          </a:p>
          <a:p>
            <a:pPr algn="ctr"/>
            <a:r>
              <a:rPr lang="en-US" b="1" dirty="0" smtClean="0"/>
              <a:t>The Line of Best Fit or Regression Line</a:t>
            </a:r>
            <a:endParaRPr lang="en-US" dirty="0"/>
          </a:p>
        </p:txBody>
      </p:sp>
    </p:spTree>
    <p:extLst>
      <p:ext uri="{BB962C8B-B14F-4D97-AF65-F5344CB8AC3E}">
        <p14:creationId xmlns:p14="http://schemas.microsoft.com/office/powerpoint/2010/main" val="2461524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Principles of News Literacy</a:t>
            </a:r>
            <a:endParaRPr lang="en-US" dirty="0"/>
          </a:p>
        </p:txBody>
      </p:sp>
      <p:sp>
        <p:nvSpPr>
          <p:cNvPr id="3" name="Content Placeholder 2"/>
          <p:cNvSpPr>
            <a:spLocks noGrp="1"/>
          </p:cNvSpPr>
          <p:nvPr>
            <p:ph idx="1"/>
          </p:nvPr>
        </p:nvSpPr>
        <p:spPr>
          <a:xfrm>
            <a:off x="1219200" y="1447800"/>
            <a:ext cx="7714488" cy="5029200"/>
          </a:xfrm>
        </p:spPr>
        <p:txBody>
          <a:bodyPr>
            <a:normAutofit fontScale="70000" lnSpcReduction="20000"/>
          </a:bodyPr>
          <a:lstStyle/>
          <a:p>
            <a:pPr marL="82296" indent="0">
              <a:buNone/>
            </a:pPr>
            <a:r>
              <a:rPr lang="en-US" b="1" dirty="0"/>
              <a:t>3.</a:t>
            </a:r>
            <a:r>
              <a:rPr lang="en-US" dirty="0"/>
              <a:t> </a:t>
            </a:r>
            <a:r>
              <a:rPr lang="en-US" b="1" dirty="0"/>
              <a:t>When the process of gathering and reporting is transparent, news and information are more meaningful, trusted and credible.</a:t>
            </a:r>
            <a:endParaRPr lang="en-US" dirty="0"/>
          </a:p>
          <a:p>
            <a:pPr lvl="0"/>
            <a:r>
              <a:rPr lang="en-US" dirty="0"/>
              <a:t>Journalists must present information free of bias and agendas. They should clearly identify issues or limitations on that information, including reporting that the information might be incomplete or from questionable sources. Journalistic independence is essential to this process.</a:t>
            </a:r>
          </a:p>
          <a:p>
            <a:pPr lvl="0"/>
            <a:r>
              <a:rPr lang="en-US" dirty="0"/>
              <a:t>Readers and viewers must understand a source’s agendas, motivations and backgrounds so they can make full use of that information, assessing what is true. They need to insist on independent journalists, professionals free of outside obligation and limitation, so they can trust the information they receive. They need to hold media accountable for the quality of information delivered. If members of the public are news sources, they must identify their biases and be transparent in their actions</a:t>
            </a:r>
            <a:r>
              <a:rPr lang="en-US" dirty="0" smtClean="0"/>
              <a:t>.</a:t>
            </a:r>
            <a:endParaRPr lang="en-US" dirty="0"/>
          </a:p>
        </p:txBody>
      </p:sp>
    </p:spTree>
    <p:extLst>
      <p:ext uri="{BB962C8B-B14F-4D97-AF65-F5344CB8AC3E}">
        <p14:creationId xmlns:p14="http://schemas.microsoft.com/office/powerpoint/2010/main" val="3242724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Principles of News Literacy</a:t>
            </a:r>
          </a:p>
        </p:txBody>
      </p:sp>
      <p:sp>
        <p:nvSpPr>
          <p:cNvPr id="3" name="Content Placeholder 2"/>
          <p:cNvSpPr>
            <a:spLocks noGrp="1"/>
          </p:cNvSpPr>
          <p:nvPr>
            <p:ph idx="1"/>
          </p:nvPr>
        </p:nvSpPr>
        <p:spPr/>
        <p:txBody>
          <a:bodyPr>
            <a:normAutofit fontScale="70000" lnSpcReduction="20000"/>
          </a:bodyPr>
          <a:lstStyle/>
          <a:p>
            <a:pPr marL="82296" indent="0">
              <a:buNone/>
            </a:pPr>
            <a:r>
              <a:rPr lang="en-US" b="1" dirty="0"/>
              <a:t>4. Effective communication of news and information requires synthesis of multiple sources into meaningful context and comprehension of its impact</a:t>
            </a:r>
            <a:endParaRPr lang="en-US" dirty="0"/>
          </a:p>
          <a:p>
            <a:pPr lvl="0"/>
            <a:r>
              <a:rPr lang="en-US" dirty="0"/>
              <a:t>Journalists must make sense of information, using the most credible and reliable resources, so audiences can make meaningful use of it, in context, with a minimum need for clarification.  In short, journalists must get it </a:t>
            </a:r>
            <a:r>
              <a:rPr lang="en-US" i="1" dirty="0"/>
              <a:t>right</a:t>
            </a:r>
            <a:r>
              <a:rPr lang="en-US" dirty="0"/>
              <a:t>. And it must be presented in a relevant, engaging manner without sensationalism, speculation and bias.</a:t>
            </a:r>
          </a:p>
          <a:p>
            <a:pPr lvl="0"/>
            <a:r>
              <a:rPr lang="en-US" dirty="0"/>
              <a:t>Citizens must take responsibility to make every effort to understand information received, including asking questions and pursuing their own versions of it. They must demand credible and reliable information sources, not infotainment based on information that is not </a:t>
            </a:r>
            <a:r>
              <a:rPr lang="en-US" i="1" dirty="0"/>
              <a:t>right</a:t>
            </a:r>
            <a:r>
              <a:rPr lang="en-US" dirty="0"/>
              <a:t>. And they must be taught the importance of seeking information of consequence.</a:t>
            </a:r>
          </a:p>
          <a:p>
            <a:endParaRPr lang="en-US" dirty="0"/>
          </a:p>
        </p:txBody>
      </p:sp>
    </p:spTree>
    <p:extLst>
      <p:ext uri="{BB962C8B-B14F-4D97-AF65-F5344CB8AC3E}">
        <p14:creationId xmlns:p14="http://schemas.microsoft.com/office/powerpoint/2010/main" val="628297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Principles of News Literacy</a:t>
            </a:r>
          </a:p>
        </p:txBody>
      </p:sp>
      <p:sp>
        <p:nvSpPr>
          <p:cNvPr id="3" name="Content Placeholder 2"/>
          <p:cNvSpPr>
            <a:spLocks noGrp="1"/>
          </p:cNvSpPr>
          <p:nvPr>
            <p:ph idx="1"/>
          </p:nvPr>
        </p:nvSpPr>
        <p:spPr>
          <a:xfrm>
            <a:off x="1143000" y="1371600"/>
            <a:ext cx="7866888" cy="5257800"/>
          </a:xfrm>
        </p:spPr>
        <p:txBody>
          <a:bodyPr>
            <a:normAutofit fontScale="70000" lnSpcReduction="20000"/>
          </a:bodyPr>
          <a:lstStyle/>
          <a:p>
            <a:pPr marL="82296" indent="0">
              <a:buNone/>
            </a:pPr>
            <a:r>
              <a:rPr lang="en-US" b="1" dirty="0"/>
              <a:t>5. Information requires verification to be effective</a:t>
            </a:r>
            <a:endParaRPr lang="en-US" dirty="0"/>
          </a:p>
          <a:p>
            <a:pPr lvl="0"/>
            <a:r>
              <a:rPr lang="en-US" dirty="0"/>
              <a:t>Journalists must find the best resources and substantiate what they say. They should present information in coherent ways as well as keep it clear, meaningful and relevant. The purpose of news is not diversion but the sharing of usable and reliable information in an engaging and relevant way. Journalists must question sources without advocacy or disengagement. Journalists’ roles can be called “engaged independence.”</a:t>
            </a:r>
          </a:p>
          <a:p>
            <a:pPr lvl="0"/>
            <a:r>
              <a:rPr lang="en-US" dirty="0"/>
              <a:t>Individuals must expect that the information they receive is accurate, thorough and reliably sourced and that the media delivering this information is responsible and credible. Communities must not accept information without critical thought and analysis, including comparison and evaluation. In evaluating such information, they should be involved, skeptical and challenging, in what they act on.</a:t>
            </a:r>
          </a:p>
          <a:p>
            <a:endParaRPr lang="en-US" dirty="0"/>
          </a:p>
        </p:txBody>
      </p:sp>
    </p:spTree>
    <p:extLst>
      <p:ext uri="{BB962C8B-B14F-4D97-AF65-F5344CB8AC3E}">
        <p14:creationId xmlns:p14="http://schemas.microsoft.com/office/powerpoint/2010/main" val="2443543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effectLst/>
              </a:rPr>
              <a:t>Using the Regression Line to Make Predictions</a:t>
            </a:r>
            <a:endParaRPr lang="en-US" dirty="0"/>
          </a:p>
        </p:txBody>
      </p:sp>
      <p:sp>
        <p:nvSpPr>
          <p:cNvPr id="3" name="Content Placeholder 2"/>
          <p:cNvSpPr>
            <a:spLocks noGrp="1"/>
          </p:cNvSpPr>
          <p:nvPr>
            <p:ph idx="1"/>
          </p:nvPr>
        </p:nvSpPr>
        <p:spPr>
          <a:xfrm>
            <a:off x="1066800" y="1447800"/>
            <a:ext cx="7866888" cy="5105400"/>
          </a:xfrm>
        </p:spPr>
        <p:txBody>
          <a:bodyPr>
            <a:normAutofit fontScale="77500" lnSpcReduction="20000"/>
          </a:bodyPr>
          <a:lstStyle/>
          <a:p>
            <a:r>
              <a:rPr lang="en-US" dirty="0"/>
              <a:t>The </a:t>
            </a:r>
            <a:r>
              <a:rPr lang="en-US" dirty="0" smtClean="0"/>
              <a:t>example from the scatter plot uses </a:t>
            </a:r>
            <a:r>
              <a:rPr lang="en-US" dirty="0"/>
              <a:t>two economic indicators that have a strong effect on the health of our economy. Economists, politicians, bankers, and other leaders continually monitor these statistics to make predictions and decisions about what will happen next</a:t>
            </a:r>
            <a:r>
              <a:rPr lang="en-US" dirty="0" smtClean="0"/>
              <a:t>.</a:t>
            </a:r>
          </a:p>
          <a:p>
            <a:endParaRPr lang="en-US" dirty="0"/>
          </a:p>
          <a:p>
            <a:r>
              <a:rPr lang="en-US" dirty="0"/>
              <a:t>For example, the Federal Reserve System is the central banking system of the U.S. It is led by a person appointed by the U.S. President as the Chair of the Board of the Federal Reserve System (also known as “The Fed). Using data such as the unemployment rate and consumer confidence index, the chairperson has the authority to raise or lower interest rates. When the Federal Reserve raises or lowers interest rates, this becomes very newsworthy, especially in financial news. </a:t>
            </a:r>
          </a:p>
        </p:txBody>
      </p:sp>
    </p:spTree>
    <p:extLst>
      <p:ext uri="{BB962C8B-B14F-4D97-AF65-F5344CB8AC3E}">
        <p14:creationId xmlns:p14="http://schemas.microsoft.com/office/powerpoint/2010/main" val="3955226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effectLst/>
              </a:rPr>
              <a:t>Using the Regression Line to Make Predictions</a:t>
            </a:r>
            <a:endParaRPr lang="en-US" dirty="0"/>
          </a:p>
        </p:txBody>
      </p:sp>
      <p:sp>
        <p:nvSpPr>
          <p:cNvPr id="3" name="Content Placeholder 2"/>
          <p:cNvSpPr>
            <a:spLocks noGrp="1"/>
          </p:cNvSpPr>
          <p:nvPr>
            <p:ph idx="1"/>
          </p:nvPr>
        </p:nvSpPr>
        <p:spPr>
          <a:xfrm>
            <a:off x="1435608" y="1676400"/>
            <a:ext cx="7498080" cy="4724400"/>
          </a:xfrm>
        </p:spPr>
        <p:txBody>
          <a:bodyPr>
            <a:normAutofit fontScale="85000" lnSpcReduction="20000"/>
          </a:bodyPr>
          <a:lstStyle/>
          <a:p>
            <a:r>
              <a:rPr lang="en-US" dirty="0"/>
              <a:t>Why is this news? The Federal Reserve loans banks and other private lending institutions money who then lend money to the public (through personal loans, mortgages, car loans, etc.) When interest rates are cut, banks are paying less for the money they borrow and are able to charge less when they lend money to businesses and the public. </a:t>
            </a:r>
            <a:endParaRPr lang="en-US" dirty="0" smtClean="0"/>
          </a:p>
          <a:p>
            <a:endParaRPr lang="en-US" dirty="0"/>
          </a:p>
          <a:p>
            <a:r>
              <a:rPr lang="en-US" dirty="0" smtClean="0"/>
              <a:t>Also</a:t>
            </a:r>
            <a:r>
              <a:rPr lang="en-US" dirty="0"/>
              <a:t>, stock markets tend to rise because when people borrow more, they are buying more, which means companies are earning more, causing their stock to rise. </a:t>
            </a:r>
          </a:p>
          <a:p>
            <a:endParaRPr lang="en-US" dirty="0"/>
          </a:p>
        </p:txBody>
      </p:sp>
    </p:spTree>
    <p:extLst>
      <p:ext uri="{BB962C8B-B14F-4D97-AF65-F5344CB8AC3E}">
        <p14:creationId xmlns:p14="http://schemas.microsoft.com/office/powerpoint/2010/main" val="3806028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effectLst/>
              </a:rPr>
              <a:t>Using the Regression Line to Make Predictions</a:t>
            </a:r>
            <a:endParaRPr lang="en-US" dirty="0"/>
          </a:p>
        </p:txBody>
      </p:sp>
      <p:sp>
        <p:nvSpPr>
          <p:cNvPr id="3" name="Content Placeholder 2"/>
          <p:cNvSpPr>
            <a:spLocks noGrp="1"/>
          </p:cNvSpPr>
          <p:nvPr>
            <p:ph idx="1"/>
          </p:nvPr>
        </p:nvSpPr>
        <p:spPr>
          <a:xfrm>
            <a:off x="1435608" y="1447800"/>
            <a:ext cx="4203192" cy="4800600"/>
          </a:xfrm>
        </p:spPr>
        <p:txBody>
          <a:bodyPr>
            <a:normAutofit fontScale="85000" lnSpcReduction="10000"/>
          </a:bodyPr>
          <a:lstStyle/>
          <a:p>
            <a:r>
              <a:rPr lang="en-US" dirty="0" smtClean="0"/>
              <a:t>As </a:t>
            </a:r>
            <a:r>
              <a:rPr lang="en-US" dirty="0"/>
              <a:t>we </a:t>
            </a:r>
            <a:r>
              <a:rPr lang="en-US" dirty="0" smtClean="0"/>
              <a:t>see from </a:t>
            </a:r>
            <a:r>
              <a:rPr lang="en-US" dirty="0"/>
              <a:t>the article, there are a lot of measures used to describe our economy. Decisions (by the Federal Reserve for example) will be made based on those numbers. </a:t>
            </a:r>
            <a:endParaRPr lang="en-US" dirty="0" smtClean="0"/>
          </a:p>
          <a:p>
            <a:endParaRPr lang="en-US" dirty="0"/>
          </a:p>
          <a:p>
            <a:r>
              <a:rPr lang="en-US" dirty="0" smtClean="0"/>
              <a:t>However</a:t>
            </a:r>
            <a:r>
              <a:rPr lang="en-US" dirty="0"/>
              <a:t>, how do we know that the economy will continue to improve?</a:t>
            </a:r>
          </a:p>
          <a:p>
            <a:endParaRPr lang="en-US" dirty="0"/>
          </a:p>
        </p:txBody>
      </p:sp>
      <p:pic>
        <p:nvPicPr>
          <p:cNvPr id="4" name="Picture 3" descr="US economy accelerates and helps lift Dow to 18K | Business &amp; Technology | The Seattle Times - Mozilla Firefox"/>
          <p:cNvPicPr>
            <a:picLocks noChangeAspect="1"/>
          </p:cNvPicPr>
          <p:nvPr/>
        </p:nvPicPr>
        <p:blipFill rotWithShape="1">
          <a:blip r:embed="rId2">
            <a:extLst>
              <a:ext uri="{28A0092B-C50C-407E-A947-70E740481C1C}">
                <a14:useLocalDpi xmlns:a14="http://schemas.microsoft.com/office/drawing/2010/main" val="0"/>
              </a:ext>
            </a:extLst>
          </a:blip>
          <a:srcRect l="14831" t="13436" r="40337" b="-1545"/>
          <a:stretch/>
        </p:blipFill>
        <p:spPr>
          <a:xfrm>
            <a:off x="5638800" y="1524000"/>
            <a:ext cx="3276600" cy="4572000"/>
          </a:xfrm>
          <a:prstGeom prst="rect">
            <a:avLst/>
          </a:prstGeom>
          <a:ln>
            <a:solidFill>
              <a:schemeClr val="tx1"/>
            </a:solidFill>
          </a:ln>
        </p:spPr>
      </p:pic>
    </p:spTree>
    <p:extLst>
      <p:ext uri="{BB962C8B-B14F-4D97-AF65-F5344CB8AC3E}">
        <p14:creationId xmlns:p14="http://schemas.microsoft.com/office/powerpoint/2010/main" val="2021090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effectLst/>
              </a:rPr>
              <a:t>Using the Regression Line to Make Predictions</a:t>
            </a:r>
            <a:endParaRPr lang="en-US" dirty="0"/>
          </a:p>
        </p:txBody>
      </p:sp>
      <p:sp>
        <p:nvSpPr>
          <p:cNvPr id="3" name="Content Placeholder 2"/>
          <p:cNvSpPr>
            <a:spLocks noGrp="1"/>
          </p:cNvSpPr>
          <p:nvPr>
            <p:ph idx="1"/>
          </p:nvPr>
        </p:nvSpPr>
        <p:spPr>
          <a:xfrm>
            <a:off x="1143000" y="1447800"/>
            <a:ext cx="7790688" cy="5181600"/>
          </a:xfrm>
        </p:spPr>
        <p:txBody>
          <a:bodyPr>
            <a:normAutofit fontScale="70000" lnSpcReduction="20000"/>
          </a:bodyPr>
          <a:lstStyle/>
          <a:p>
            <a:pPr marL="82296" indent="0">
              <a:buNone/>
            </a:pPr>
            <a:r>
              <a:rPr lang="en-US" b="1" dirty="0"/>
              <a:t>Regression Line </a:t>
            </a:r>
            <a:endParaRPr lang="en-US" dirty="0" smtClean="0"/>
          </a:p>
          <a:p>
            <a:r>
              <a:rPr lang="en-US" dirty="0" smtClean="0"/>
              <a:t>As we saw from our scatter plot, consumer confidence decreases as the unemployment rate decreases. Since we don’t know the consumer confidence index for 2014, we can predict its value using the graph.</a:t>
            </a:r>
          </a:p>
          <a:p>
            <a:endParaRPr lang="en-US" dirty="0" smtClean="0"/>
          </a:p>
          <a:p>
            <a:r>
              <a:rPr lang="en-US" dirty="0" smtClean="0"/>
              <a:t>We </a:t>
            </a:r>
            <a:r>
              <a:rPr lang="en-US" dirty="0"/>
              <a:t>can use a model to make predictions based on the previous data. The model that we will be using is a linear model called the </a:t>
            </a:r>
            <a:r>
              <a:rPr lang="en-US" b="1" dirty="0"/>
              <a:t>regression line</a:t>
            </a:r>
            <a:r>
              <a:rPr lang="en-US" dirty="0"/>
              <a:t> or </a:t>
            </a:r>
            <a:r>
              <a:rPr lang="en-US" b="1" dirty="0"/>
              <a:t>line of best fit</a:t>
            </a:r>
            <a:r>
              <a:rPr lang="en-US" dirty="0"/>
              <a:t>. When two variables are linearly related, we can use a line to describe their relationship. We can also use the equation of the line to predict the value of the </a:t>
            </a:r>
            <a:r>
              <a:rPr lang="en-US" i="1" dirty="0"/>
              <a:t>x</a:t>
            </a:r>
            <a:r>
              <a:rPr lang="en-US" dirty="0"/>
              <a:t>-variable based on the value of the </a:t>
            </a:r>
            <a:r>
              <a:rPr lang="en-US" i="1" dirty="0"/>
              <a:t>x</a:t>
            </a:r>
            <a:r>
              <a:rPr lang="en-US" dirty="0"/>
              <a:t>-variable. </a:t>
            </a:r>
            <a:endParaRPr lang="en-US" dirty="0" smtClean="0"/>
          </a:p>
          <a:p>
            <a:endParaRPr lang="en-US" dirty="0" smtClean="0"/>
          </a:p>
          <a:p>
            <a:r>
              <a:rPr lang="en-US" dirty="0"/>
              <a:t>The regression line (or line of best fit) is a line drawn in the scatter plot in which the distances from the points to the line are as short as possible. We can draw a line in the graph, as shown below, to approximate the regression</a:t>
            </a:r>
            <a:r>
              <a:rPr lang="en-US" dirty="0" smtClean="0"/>
              <a:t>.</a:t>
            </a:r>
            <a:endParaRPr lang="en-US" dirty="0"/>
          </a:p>
        </p:txBody>
      </p:sp>
    </p:spTree>
    <p:extLst>
      <p:ext uri="{BB962C8B-B14F-4D97-AF65-F5344CB8AC3E}">
        <p14:creationId xmlns:p14="http://schemas.microsoft.com/office/powerpoint/2010/main" val="2145054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effectLst/>
              </a:rPr>
              <a:t>Using the Regression Line to Make Predictions</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0277475" cy="687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36698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4107"/>
          <a:stretch/>
        </p:blipFill>
        <p:spPr bwMode="auto">
          <a:xfrm>
            <a:off x="1066800" y="152400"/>
            <a:ext cx="8001000" cy="670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6831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effectLst/>
              </a:rPr>
              <a:t>Using the Regression Line to Make Predictions</a:t>
            </a:r>
            <a:endParaRPr lang="en-US" dirty="0"/>
          </a:p>
        </p:txBody>
      </p:sp>
      <p:sp>
        <p:nvSpPr>
          <p:cNvPr id="3" name="Content Placeholder 2"/>
          <p:cNvSpPr>
            <a:spLocks noGrp="1"/>
          </p:cNvSpPr>
          <p:nvPr>
            <p:ph idx="1"/>
          </p:nvPr>
        </p:nvSpPr>
        <p:spPr>
          <a:xfrm>
            <a:off x="1371600" y="1447800"/>
            <a:ext cx="7562088" cy="5257800"/>
          </a:xfrm>
        </p:spPr>
        <p:txBody>
          <a:bodyPr>
            <a:normAutofit fontScale="55000" lnSpcReduction="20000"/>
          </a:bodyPr>
          <a:lstStyle/>
          <a:p>
            <a:r>
              <a:rPr lang="en-US" b="1" dirty="0" smtClean="0"/>
              <a:t>What </a:t>
            </a:r>
            <a:r>
              <a:rPr lang="en-US" b="1" dirty="0"/>
              <a:t>is the context of the slope in this example</a:t>
            </a:r>
            <a:r>
              <a:rPr lang="en-US" b="1" dirty="0" smtClean="0"/>
              <a:t>?</a:t>
            </a:r>
          </a:p>
          <a:p>
            <a:endParaRPr lang="en-US" dirty="0"/>
          </a:p>
          <a:p>
            <a:r>
              <a:rPr lang="en-US" b="1" dirty="0" smtClean="0"/>
              <a:t>What </a:t>
            </a:r>
            <a:r>
              <a:rPr lang="en-US" b="1" dirty="0"/>
              <a:t>is the context of the </a:t>
            </a:r>
            <a:r>
              <a:rPr lang="en-US" b="1" i="1" dirty="0"/>
              <a:t>y-</a:t>
            </a:r>
            <a:r>
              <a:rPr lang="en-US" b="1" dirty="0"/>
              <a:t>intercept in this example?</a:t>
            </a:r>
            <a:endParaRPr lang="en-US" dirty="0"/>
          </a:p>
          <a:p>
            <a:pPr marL="82296" indent="0">
              <a:buNone/>
            </a:pPr>
            <a:r>
              <a:rPr lang="en-US" dirty="0"/>
              <a:t/>
            </a:r>
            <a:br>
              <a:rPr lang="en-US" dirty="0"/>
            </a:br>
            <a:r>
              <a:rPr lang="en-US" dirty="0"/>
              <a:t> </a:t>
            </a:r>
          </a:p>
          <a:p>
            <a:r>
              <a:rPr lang="en-US" dirty="0"/>
              <a:t>Now that we have an equation for our line of regression, we can predict the average consumer confidence level for 2014. Substitute the </a:t>
            </a:r>
            <a:r>
              <a:rPr lang="en-US" i="1" dirty="0"/>
              <a:t>x-</a:t>
            </a:r>
            <a:r>
              <a:rPr lang="en-US" dirty="0"/>
              <a:t>value of 6.2 into the equation and solve for </a:t>
            </a:r>
            <a:r>
              <a:rPr lang="en-US" i="1" dirty="0"/>
              <a:t>y</a:t>
            </a:r>
            <a:r>
              <a:rPr lang="en-US" dirty="0"/>
              <a:t>.</a:t>
            </a:r>
          </a:p>
          <a:p>
            <a:r>
              <a:rPr lang="en-US" dirty="0"/>
              <a:t> </a:t>
            </a:r>
          </a:p>
          <a:p>
            <a:r>
              <a:rPr lang="en-US" i="1" dirty="0"/>
              <a:t>y</a:t>
            </a:r>
            <a:r>
              <a:rPr lang="en-US" dirty="0"/>
              <a:t> = –9</a:t>
            </a:r>
            <a:r>
              <a:rPr lang="en-US" i="1" dirty="0"/>
              <a:t>x</a:t>
            </a:r>
            <a:r>
              <a:rPr lang="en-US" dirty="0"/>
              <a:t> + </a:t>
            </a:r>
            <a:r>
              <a:rPr lang="en-US" dirty="0" smtClean="0"/>
              <a:t>134.2</a:t>
            </a:r>
          </a:p>
          <a:p>
            <a:pPr marL="82296" indent="0">
              <a:buNone/>
            </a:pPr>
            <a:endParaRPr lang="en-US" dirty="0" smtClean="0"/>
          </a:p>
          <a:p>
            <a:r>
              <a:rPr lang="en-US" i="1" dirty="0" smtClean="0"/>
              <a:t>y</a:t>
            </a:r>
            <a:r>
              <a:rPr lang="en-US" dirty="0" smtClean="0"/>
              <a:t> </a:t>
            </a:r>
            <a:r>
              <a:rPr lang="en-US" dirty="0"/>
              <a:t>= –9</a:t>
            </a:r>
            <a:r>
              <a:rPr lang="en-US" b="1" dirty="0"/>
              <a:t>(6.2)</a:t>
            </a:r>
            <a:r>
              <a:rPr lang="en-US" dirty="0"/>
              <a:t> + 134.2</a:t>
            </a:r>
          </a:p>
          <a:p>
            <a:r>
              <a:rPr lang="en-US" dirty="0"/>
              <a:t> </a:t>
            </a:r>
          </a:p>
          <a:p>
            <a:r>
              <a:rPr lang="en-US" i="1" dirty="0"/>
              <a:t>y</a:t>
            </a:r>
            <a:r>
              <a:rPr lang="en-US" dirty="0"/>
              <a:t> = –55.8 + 134.2</a:t>
            </a:r>
          </a:p>
          <a:p>
            <a:r>
              <a:rPr lang="en-US" dirty="0"/>
              <a:t> </a:t>
            </a:r>
          </a:p>
          <a:p>
            <a:r>
              <a:rPr lang="en-US" i="1" dirty="0"/>
              <a:t>y</a:t>
            </a:r>
            <a:r>
              <a:rPr lang="en-US" dirty="0"/>
              <a:t> = 78.4</a:t>
            </a:r>
          </a:p>
          <a:p>
            <a:r>
              <a:rPr lang="en-US" dirty="0"/>
              <a:t> </a:t>
            </a:r>
          </a:p>
          <a:p>
            <a:r>
              <a:rPr lang="en-US" dirty="0" smtClean="0"/>
              <a:t>So</a:t>
            </a:r>
            <a:r>
              <a:rPr lang="en-US" dirty="0"/>
              <a:t>, the average consumer confidence level for 2014 was 78.4 points.</a:t>
            </a:r>
          </a:p>
          <a:p>
            <a:endParaRPr lang="en-US" dirty="0"/>
          </a:p>
        </p:txBody>
      </p:sp>
    </p:spTree>
    <p:extLst>
      <p:ext uri="{BB962C8B-B14F-4D97-AF65-F5344CB8AC3E}">
        <p14:creationId xmlns:p14="http://schemas.microsoft.com/office/powerpoint/2010/main" val="3625110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effectLst/>
              </a:rPr>
              <a:t>Using the Regression Line to Make Predictions</a:t>
            </a:r>
            <a:endParaRPr lang="en-US" dirty="0"/>
          </a:p>
        </p:txBody>
      </p:sp>
      <p:sp>
        <p:nvSpPr>
          <p:cNvPr id="3" name="Content Placeholder 2"/>
          <p:cNvSpPr>
            <a:spLocks noGrp="1"/>
          </p:cNvSpPr>
          <p:nvPr>
            <p:ph idx="1"/>
          </p:nvPr>
        </p:nvSpPr>
        <p:spPr>
          <a:xfrm>
            <a:off x="1219200" y="1447800"/>
            <a:ext cx="7714488" cy="5029200"/>
          </a:xfrm>
        </p:spPr>
        <p:txBody>
          <a:bodyPr>
            <a:normAutofit fontScale="55000" lnSpcReduction="20000"/>
          </a:bodyPr>
          <a:lstStyle/>
          <a:p>
            <a:r>
              <a:rPr lang="en-US" b="1" dirty="0" smtClean="0"/>
              <a:t>Conclusion</a:t>
            </a:r>
          </a:p>
          <a:p>
            <a:r>
              <a:rPr lang="en-US" dirty="0" smtClean="0"/>
              <a:t>Understanding </a:t>
            </a:r>
            <a:r>
              <a:rPr lang="en-US" dirty="0"/>
              <a:t>data is a crucial segment of news literacy.  Not only do we need to understand the data that is presented in the news, but we are required to analyze it as well. We can make predictions when there is a relationship in the data. If we model that relationship, such as with a regression line, we can predict where other variables will lie within our data. Predictions are often used to shape decisions. For example, if the temperature is predicted to be cold tomorrow, then we decide to wear heavier clothing</a:t>
            </a:r>
            <a:r>
              <a:rPr lang="en-US" dirty="0" smtClean="0"/>
              <a:t>.</a:t>
            </a:r>
          </a:p>
          <a:p>
            <a:endParaRPr lang="en-US" dirty="0"/>
          </a:p>
          <a:p>
            <a:r>
              <a:rPr lang="en-US" dirty="0"/>
              <a:t>We rely on the news medium to report on decisions that impact our lives. For example, when interest rates are lowered, we know that we can borrow more money (at lower rates) in order to spend more. When interest rates are raised, then it will cost more to purchase goods (such as a house or car) on credit. </a:t>
            </a:r>
          </a:p>
          <a:p>
            <a:endParaRPr lang="en-US" dirty="0"/>
          </a:p>
          <a:p>
            <a:r>
              <a:rPr lang="en-US" dirty="0"/>
              <a:t>The decision to raise or lower interest rates is based on data from economic indicators such as the unemployment rate and consumer confidence index. Representatives from the Federal Reserve System make predictions based on this data.</a:t>
            </a:r>
          </a:p>
          <a:p>
            <a:endParaRPr lang="en-US" dirty="0"/>
          </a:p>
        </p:txBody>
      </p:sp>
    </p:spTree>
    <p:extLst>
      <p:ext uri="{BB962C8B-B14F-4D97-AF65-F5344CB8AC3E}">
        <p14:creationId xmlns:p14="http://schemas.microsoft.com/office/powerpoint/2010/main" val="34921751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30</TotalTime>
  <Words>1107</Words>
  <Application>Microsoft Office PowerPoint</Application>
  <PresentationFormat>On-screen Show (4:3)</PresentationFormat>
  <Paragraphs>58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Solstice</vt:lpstr>
      <vt:lpstr>Using the Regression Line to Make Predictions</vt:lpstr>
      <vt:lpstr>Using the Regression Line to Make Predictions</vt:lpstr>
      <vt:lpstr>Using the Regression Line to Make Predictions</vt:lpstr>
      <vt:lpstr>Using the Regression Line to Make Predictions</vt:lpstr>
      <vt:lpstr>Using the Regression Line to Make Predictions</vt:lpstr>
      <vt:lpstr>Using the Regression Line to Make Predictions</vt:lpstr>
      <vt:lpstr>PowerPoint Presentation</vt:lpstr>
      <vt:lpstr>Using the Regression Line to Make Predictions</vt:lpstr>
      <vt:lpstr>Using the Regression Line to Make Predictions</vt:lpstr>
      <vt:lpstr>Principles of News Literacy</vt:lpstr>
      <vt:lpstr>Principles of News Literacy</vt:lpstr>
      <vt:lpstr>Principles of News Literacy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the Regression Line to Make Predictions</dc:title>
  <dc:creator>Joe Fraioli</dc:creator>
  <cp:lastModifiedBy>Joe Fraioli</cp:lastModifiedBy>
  <cp:revision>9</cp:revision>
  <dcterms:created xsi:type="dcterms:W3CDTF">2015-01-03T02:56:20Z</dcterms:created>
  <dcterms:modified xsi:type="dcterms:W3CDTF">2015-01-03T03:29:16Z</dcterms:modified>
</cp:coreProperties>
</file>