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8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19BD9F9-78A5-496D-86DD-9E0C31B7FFE9}" type="datetimeFigureOut">
              <a:rPr lang="en-US" smtClean="0"/>
              <a:t>1/1/2015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A255710-7385-4D5C-B7C2-3CC908B657C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9BD9F9-78A5-496D-86DD-9E0C31B7FFE9}"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255710-7385-4D5C-B7C2-3CC908B657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19BD9F9-78A5-496D-86DD-9E0C31B7FFE9}" type="datetimeFigureOut">
              <a:rPr lang="en-US" smtClean="0"/>
              <a:t>1/1/2015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5A255710-7385-4D5C-B7C2-3CC908B657C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19BD9F9-78A5-496D-86DD-9E0C31B7FFE9}" type="datetimeFigureOut">
              <a:rPr lang="en-US" smtClean="0"/>
              <a:t>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A255710-7385-4D5C-B7C2-3CC908B657C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19BD9F9-78A5-496D-86DD-9E0C31B7FFE9}" type="datetimeFigureOut">
              <a:rPr lang="en-US" smtClean="0"/>
              <a:t>1/1/2015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5A255710-7385-4D5C-B7C2-3CC908B657C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19BD9F9-78A5-496D-86DD-9E0C31B7FFE9}" type="datetimeFigureOut">
              <a:rPr lang="en-US" smtClean="0"/>
              <a:t>1/1/2015</a:t>
            </a:fld>
            <a:endParaRPr lang="en-US"/>
          </a:p>
        </p:txBody>
      </p:sp>
      <p:sp>
        <p:nvSpPr>
          <p:cNvPr id="10" name="Slide Number Placeholder 9"/>
          <p:cNvSpPr>
            <a:spLocks noGrp="1"/>
          </p:cNvSpPr>
          <p:nvPr>
            <p:ph type="sldNum" sz="quarter" idx="16"/>
          </p:nvPr>
        </p:nvSpPr>
        <p:spPr/>
        <p:txBody>
          <a:bodyPr rtlCol="0"/>
          <a:lstStyle/>
          <a:p>
            <a:fld id="{5A255710-7385-4D5C-B7C2-3CC908B657CA}"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19BD9F9-78A5-496D-86DD-9E0C31B7FFE9}" type="datetimeFigureOut">
              <a:rPr lang="en-US" smtClean="0"/>
              <a:t>1/1/2015</a:t>
            </a:fld>
            <a:endParaRPr lang="en-US"/>
          </a:p>
        </p:txBody>
      </p:sp>
      <p:sp>
        <p:nvSpPr>
          <p:cNvPr id="12" name="Slide Number Placeholder 11"/>
          <p:cNvSpPr>
            <a:spLocks noGrp="1"/>
          </p:cNvSpPr>
          <p:nvPr>
            <p:ph type="sldNum" sz="quarter" idx="16"/>
          </p:nvPr>
        </p:nvSpPr>
        <p:spPr/>
        <p:txBody>
          <a:bodyPr rtlCol="0"/>
          <a:lstStyle/>
          <a:p>
            <a:fld id="{5A255710-7385-4D5C-B7C2-3CC908B657CA}"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9BD9F9-78A5-496D-86DD-9E0C31B7FFE9}" type="datetimeFigureOut">
              <a:rPr lang="en-US" smtClean="0"/>
              <a:t>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A255710-7385-4D5C-B7C2-3CC908B657C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BD9F9-78A5-496D-86DD-9E0C31B7FFE9}" type="datetimeFigureOut">
              <a:rPr lang="en-US" smtClean="0"/>
              <a:t>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5A255710-7385-4D5C-B7C2-3CC908B657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19BD9F9-78A5-496D-86DD-9E0C31B7FFE9}" type="datetimeFigureOut">
              <a:rPr lang="en-US" smtClean="0"/>
              <a:t>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A255710-7385-4D5C-B7C2-3CC908B657C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19BD9F9-78A5-496D-86DD-9E0C31B7FFE9}" type="datetimeFigureOut">
              <a:rPr lang="en-US" smtClean="0"/>
              <a:t>1/1/2015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5A255710-7385-4D5C-B7C2-3CC908B657C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19BD9F9-78A5-496D-86DD-9E0C31B7FFE9}" type="datetimeFigureOut">
              <a:rPr lang="en-US" smtClean="0"/>
              <a:t>1/1/2015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A255710-7385-4D5C-B7C2-3CC908B657C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Verifying Probability in the News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29353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Verifying Probability in the News</a:t>
            </a:r>
            <a:endParaRPr lang="en-US" dirty="0"/>
          </a:p>
        </p:txBody>
      </p:sp>
      <p:sp>
        <p:nvSpPr>
          <p:cNvPr id="3" name="Content Placeholder 2"/>
          <p:cNvSpPr>
            <a:spLocks noGrp="1"/>
          </p:cNvSpPr>
          <p:nvPr>
            <p:ph sz="quarter" idx="1"/>
          </p:nvPr>
        </p:nvSpPr>
        <p:spPr>
          <a:xfrm>
            <a:off x="612648" y="1600200"/>
            <a:ext cx="8153400" cy="4800600"/>
          </a:xfrm>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r>
              <a:rPr lang="en-US" dirty="0" smtClean="0"/>
              <a:t>News </a:t>
            </a:r>
            <a:r>
              <a:rPr lang="en-US" dirty="0"/>
              <a:t>organizations often report on people living past the age of 100. (They also report on advice we can use to live past 100 years</a:t>
            </a:r>
            <a:r>
              <a:rPr lang="en-US" dirty="0" smtClean="0"/>
              <a:t>.)</a:t>
            </a:r>
            <a:r>
              <a:rPr lang="en-US" dirty="0"/>
              <a:t> How unlikely is it to live past 100 years?</a:t>
            </a:r>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978" t="24281" r="31012" b="4009"/>
          <a:stretch/>
        </p:blipFill>
        <p:spPr>
          <a:xfrm>
            <a:off x="6324600" y="1328363"/>
            <a:ext cx="2671281" cy="3124200"/>
          </a:xfrm>
          <a:prstGeom prst="rect">
            <a:avLst/>
          </a:prstGeom>
          <a:ln>
            <a:solidFill>
              <a:schemeClr val="tx1"/>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596" t="13497" r="41798" b="5206"/>
          <a:stretch/>
        </p:blipFill>
        <p:spPr>
          <a:xfrm>
            <a:off x="209762" y="1351480"/>
            <a:ext cx="2685838" cy="3101083"/>
          </a:xfrm>
          <a:prstGeom prst="rect">
            <a:avLst/>
          </a:prstGeom>
          <a:ln>
            <a:solidFill>
              <a:schemeClr val="tx1"/>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23708" t="10000" r="41461" b="27578"/>
          <a:stretch/>
        </p:blipFill>
        <p:spPr>
          <a:xfrm>
            <a:off x="3276600" y="1328363"/>
            <a:ext cx="2743200" cy="3124200"/>
          </a:xfrm>
          <a:prstGeom prst="rect">
            <a:avLst/>
          </a:prstGeom>
          <a:ln>
            <a:solidFill>
              <a:schemeClr val="tx1"/>
            </a:solidFill>
          </a:ln>
        </p:spPr>
      </p:pic>
    </p:spTree>
    <p:extLst>
      <p:ext uri="{BB962C8B-B14F-4D97-AF65-F5344CB8AC3E}">
        <p14:creationId xmlns:p14="http://schemas.microsoft.com/office/powerpoint/2010/main" val="20344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Verifying Probability in the News</a:t>
            </a:r>
            <a:endParaRPr lang="en-US" dirty="0"/>
          </a:p>
        </p:txBody>
      </p:sp>
      <p:sp>
        <p:nvSpPr>
          <p:cNvPr id="3" name="Content Placeholder 2"/>
          <p:cNvSpPr>
            <a:spLocks noGrp="1"/>
          </p:cNvSpPr>
          <p:nvPr>
            <p:ph sz="quarter" idx="1"/>
          </p:nvPr>
        </p:nvSpPr>
        <p:spPr>
          <a:xfrm>
            <a:off x="612648" y="1600200"/>
            <a:ext cx="8153400" cy="4724400"/>
          </a:xfrm>
        </p:spPr>
        <p:txBody>
          <a:bodyPr>
            <a:normAutofit fontScale="70000" lnSpcReduction="20000"/>
          </a:bodyPr>
          <a:lstStyle/>
          <a:p>
            <a:pPr marL="0" lvl="0" indent="0">
              <a:buNone/>
            </a:pPr>
            <a:r>
              <a:rPr lang="en-US" dirty="0" smtClean="0"/>
              <a:t>1)  What </a:t>
            </a:r>
            <a:r>
              <a:rPr lang="en-US" dirty="0"/>
              <a:t>are the odds of living past 100 years in the U.S.?</a:t>
            </a:r>
          </a:p>
          <a:p>
            <a:pPr marL="0" indent="0">
              <a:buNone/>
            </a:pPr>
            <a:r>
              <a:rPr lang="en-US" dirty="0"/>
              <a:t>(According to the U.S. Census, 53,364 people lived past 100 years in 2010, when the population was 308,700,000)</a:t>
            </a:r>
          </a:p>
          <a:p>
            <a:pPr marL="0" indent="0">
              <a:buNone/>
            </a:pPr>
            <a:r>
              <a:rPr lang="en-US" dirty="0"/>
              <a:t> </a:t>
            </a:r>
          </a:p>
          <a:p>
            <a:pPr marL="0" lvl="0" indent="0">
              <a:buNone/>
            </a:pPr>
            <a:r>
              <a:rPr lang="en-US" dirty="0" smtClean="0"/>
              <a:t>2)  Do </a:t>
            </a:r>
            <a:r>
              <a:rPr lang="en-US" dirty="0"/>
              <a:t>you think it’s improbable to live past 100 years?</a:t>
            </a:r>
          </a:p>
          <a:p>
            <a:pPr marL="0" indent="0">
              <a:buNone/>
            </a:pPr>
            <a:endParaRPr lang="en-US" dirty="0" smtClean="0"/>
          </a:p>
          <a:p>
            <a:pPr marL="0" indent="0">
              <a:buNone/>
            </a:pPr>
            <a:r>
              <a:rPr lang="en-US" dirty="0" smtClean="0"/>
              <a:t>3)  Women </a:t>
            </a:r>
            <a:r>
              <a:rPr lang="en-US" dirty="0"/>
              <a:t>make up 82.8% of people living past 100 years and men make up just 17.2% of individuals living past 100 years.</a:t>
            </a:r>
          </a:p>
          <a:p>
            <a:pPr marL="0" indent="0">
              <a:buNone/>
            </a:pPr>
            <a:r>
              <a:rPr lang="en-US" dirty="0" smtClean="0"/>
              <a:t>	What </a:t>
            </a:r>
            <a:r>
              <a:rPr lang="en-US" dirty="0"/>
              <a:t>is the probability of a woman living past 100 years?</a:t>
            </a:r>
          </a:p>
          <a:p>
            <a:pPr marL="0" indent="0">
              <a:buNone/>
            </a:pPr>
            <a:r>
              <a:rPr lang="en-US" dirty="0" smtClean="0"/>
              <a:t>	What </a:t>
            </a:r>
            <a:r>
              <a:rPr lang="en-US" dirty="0"/>
              <a:t>is the probability of a man living past 100 years?</a:t>
            </a:r>
          </a:p>
          <a:p>
            <a:pPr marL="0" indent="0">
              <a:buNone/>
            </a:pPr>
            <a:endParaRPr lang="en-US" dirty="0" smtClean="0"/>
          </a:p>
          <a:p>
            <a:pPr marL="0" indent="0">
              <a:buNone/>
            </a:pPr>
            <a:r>
              <a:rPr lang="en-US" dirty="0" smtClean="0"/>
              <a:t>4)  According </a:t>
            </a:r>
            <a:r>
              <a:rPr lang="en-US" dirty="0"/>
              <a:t>to a 2012 United Kingdom </a:t>
            </a:r>
            <a:r>
              <a:rPr lang="en-US" i="1" dirty="0"/>
              <a:t>Daily Mail</a:t>
            </a:r>
            <a:r>
              <a:rPr lang="en-US" dirty="0"/>
              <a:t> article, 640 Britons have reached 105 years old. The population was estimated at 63,700,000 people. What is the probability of a resident of the country reaching his or her 105</a:t>
            </a:r>
            <a:r>
              <a:rPr lang="en-US" baseline="30000" dirty="0"/>
              <a:t>th</a:t>
            </a:r>
            <a:r>
              <a:rPr lang="en-US" dirty="0"/>
              <a:t> birthday</a:t>
            </a:r>
            <a:r>
              <a:rPr lang="en-US" dirty="0" smtClean="0"/>
              <a:t>?</a:t>
            </a:r>
            <a:endParaRPr lang="en-US" dirty="0"/>
          </a:p>
        </p:txBody>
      </p:sp>
    </p:spTree>
    <p:extLst>
      <p:ext uri="{BB962C8B-B14F-4D97-AF65-F5344CB8AC3E}">
        <p14:creationId xmlns:p14="http://schemas.microsoft.com/office/powerpoint/2010/main" val="3136202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Verifying Probability in the News</a:t>
            </a:r>
            <a:endParaRPr lang="en-US" dirty="0"/>
          </a:p>
        </p:txBody>
      </p:sp>
      <p:sp>
        <p:nvSpPr>
          <p:cNvPr id="3" name="Content Placeholder 2"/>
          <p:cNvSpPr>
            <a:spLocks noGrp="1"/>
          </p:cNvSpPr>
          <p:nvPr>
            <p:ph sz="quarter" idx="1"/>
          </p:nvPr>
        </p:nvSpPr>
        <p:spPr>
          <a:xfrm>
            <a:off x="381000" y="1600200"/>
            <a:ext cx="8385048" cy="4648200"/>
          </a:xfrm>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Headlines </a:t>
            </a:r>
            <a:r>
              <a:rPr lang="en-US" dirty="0"/>
              <a:t>of plane crashes immediately grab the attention of the public due to many factors including our fears of flying, the rarity of aviation disasters, and the unlikeliness of surviving a crash</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71600"/>
            <a:ext cx="3098799" cy="17430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3555" y="1796345"/>
            <a:ext cx="2057400" cy="2636658"/>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2912883"/>
            <a:ext cx="2895600" cy="1628775"/>
          </a:xfrm>
          <a:prstGeom prst="rect">
            <a:avLst/>
          </a:prstGeom>
        </p:spPr>
      </p:pic>
    </p:spTree>
    <p:extLst>
      <p:ext uri="{BB962C8B-B14F-4D97-AF65-F5344CB8AC3E}">
        <p14:creationId xmlns:p14="http://schemas.microsoft.com/office/powerpoint/2010/main" val="3286574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Verifying Probability in the News</a:t>
            </a:r>
            <a:endParaRPr lang="en-US" dirty="0"/>
          </a:p>
        </p:txBody>
      </p:sp>
      <p:sp>
        <p:nvSpPr>
          <p:cNvPr id="3" name="Content Placeholder 2"/>
          <p:cNvSpPr>
            <a:spLocks noGrp="1"/>
          </p:cNvSpPr>
          <p:nvPr>
            <p:ph sz="quarter" idx="1"/>
          </p:nvPr>
        </p:nvSpPr>
        <p:spPr>
          <a:xfrm>
            <a:off x="612648" y="1600200"/>
            <a:ext cx="8153400" cy="4800600"/>
          </a:xfrm>
        </p:spPr>
        <p:txBody>
          <a:bodyPr>
            <a:normAutofit fontScale="47500" lnSpcReduction="20000"/>
          </a:bodyPr>
          <a:lstStyle/>
          <a:p>
            <a:pPr marL="0" indent="0">
              <a:buNone/>
            </a:pPr>
            <a:r>
              <a:rPr lang="en-US" dirty="0"/>
              <a:t>From 2011– 2013, there was an average of 1,462 private and commercial airline accidents. There was an average of 454 deaths in those accidents, according to the United States Department of Transportation and National Transportation Safety Board (NTSB).</a:t>
            </a:r>
          </a:p>
          <a:p>
            <a:pPr marL="0" lvl="0" indent="0">
              <a:buNone/>
            </a:pPr>
            <a:r>
              <a:rPr lang="en-US" dirty="0" smtClean="0"/>
              <a:t>1)  If </a:t>
            </a:r>
            <a:r>
              <a:rPr lang="en-US" dirty="0"/>
              <a:t>there are approximately 27,000 departures </a:t>
            </a:r>
            <a:r>
              <a:rPr lang="en-US" i="1" dirty="0"/>
              <a:t>per day</a:t>
            </a:r>
            <a:r>
              <a:rPr lang="en-US" dirty="0"/>
              <a:t> in the U.S, what is the probability that one of those flights will be involved in an accident?</a:t>
            </a:r>
          </a:p>
          <a:p>
            <a:pPr marL="0" indent="0">
              <a:buNone/>
            </a:pPr>
            <a:r>
              <a:rPr lang="en-US" dirty="0"/>
              <a:t> </a:t>
            </a:r>
          </a:p>
          <a:p>
            <a:pPr marL="0" lvl="0" indent="0">
              <a:buNone/>
            </a:pPr>
            <a:r>
              <a:rPr lang="en-US" dirty="0" smtClean="0"/>
              <a:t>2) If </a:t>
            </a:r>
            <a:r>
              <a:rPr lang="en-US" dirty="0"/>
              <a:t>there was an average of </a:t>
            </a:r>
            <a:r>
              <a:rPr lang="en-US" dirty="0" smtClean="0"/>
              <a:t>813,353,472 airline </a:t>
            </a:r>
            <a:r>
              <a:rPr lang="en-US" dirty="0"/>
              <a:t>passengers in the U.S., what is the probability that someone will be involved in a fatal crash? </a:t>
            </a:r>
          </a:p>
          <a:p>
            <a:pPr marL="0" lvl="0" indent="0">
              <a:buNone/>
            </a:pPr>
            <a:endParaRPr lang="en-US" dirty="0" smtClean="0"/>
          </a:p>
          <a:p>
            <a:pPr marL="0" lvl="0" indent="0">
              <a:buNone/>
            </a:pPr>
            <a:r>
              <a:rPr lang="en-US" dirty="0" smtClean="0"/>
              <a:t>3) What </a:t>
            </a:r>
            <a:r>
              <a:rPr lang="en-US" dirty="0"/>
              <a:t>are your thoughts on the above probabilities?</a:t>
            </a:r>
          </a:p>
          <a:p>
            <a:pPr marL="0" indent="0">
              <a:buNone/>
            </a:pPr>
            <a:endParaRPr lang="en-US" dirty="0" smtClean="0"/>
          </a:p>
          <a:p>
            <a:pPr marL="0" indent="0">
              <a:buNone/>
            </a:pPr>
            <a:r>
              <a:rPr lang="en-US" dirty="0" smtClean="0"/>
              <a:t>Most </a:t>
            </a:r>
            <a:r>
              <a:rPr lang="en-US" dirty="0"/>
              <a:t>airplane accidents that occur are small private (personal) planes and instructional planes. Here are the figures for </a:t>
            </a:r>
            <a:r>
              <a:rPr lang="en-US" i="1" dirty="0"/>
              <a:t>only</a:t>
            </a:r>
            <a:r>
              <a:rPr lang="en-US" dirty="0"/>
              <a:t> commercial and commuter passenger </a:t>
            </a:r>
            <a:r>
              <a:rPr lang="en-US" dirty="0" smtClean="0"/>
              <a:t>airlines:</a:t>
            </a:r>
            <a:br>
              <a:rPr lang="en-US" dirty="0" smtClean="0"/>
            </a:br>
            <a:r>
              <a:rPr lang="en-US" dirty="0" smtClean="0"/>
              <a:t>Average </a:t>
            </a:r>
            <a:r>
              <a:rPr lang="en-US" dirty="0"/>
              <a:t>number of accidents: </a:t>
            </a:r>
            <a:r>
              <a:rPr lang="en-US" dirty="0" smtClean="0"/>
              <a:t>75</a:t>
            </a:r>
            <a:br>
              <a:rPr lang="en-US" dirty="0" smtClean="0"/>
            </a:br>
            <a:r>
              <a:rPr lang="en-US" dirty="0" smtClean="0"/>
              <a:t>Average </a:t>
            </a:r>
            <a:r>
              <a:rPr lang="en-US" dirty="0"/>
              <a:t>number of flights: </a:t>
            </a:r>
            <a:r>
              <a:rPr lang="en-US" dirty="0" smtClean="0"/>
              <a:t>9,662,667</a:t>
            </a:r>
            <a:br>
              <a:rPr lang="en-US" dirty="0" smtClean="0"/>
            </a:br>
            <a:r>
              <a:rPr lang="en-US" dirty="0" smtClean="0"/>
              <a:t>Average </a:t>
            </a:r>
            <a:r>
              <a:rPr lang="en-US" dirty="0"/>
              <a:t>number of fatalities: </a:t>
            </a:r>
            <a:r>
              <a:rPr lang="en-US" dirty="0" smtClean="0"/>
              <a:t>31</a:t>
            </a:r>
            <a:br>
              <a:rPr lang="en-US" dirty="0" smtClean="0"/>
            </a:br>
            <a:r>
              <a:rPr lang="en-US" dirty="0" smtClean="0"/>
              <a:t>Average </a:t>
            </a:r>
            <a:r>
              <a:rPr lang="en-US" dirty="0"/>
              <a:t>number of passengers: </a:t>
            </a:r>
            <a:r>
              <a:rPr lang="en-US" dirty="0" smtClean="0"/>
              <a:t>734,000,000</a:t>
            </a:r>
            <a:endParaRPr lang="en-US" dirty="0"/>
          </a:p>
          <a:p>
            <a:pPr marL="0" lvl="0" indent="0">
              <a:buNone/>
            </a:pPr>
            <a:endParaRPr lang="en-US" dirty="0" smtClean="0"/>
          </a:p>
          <a:p>
            <a:pPr marL="0" lvl="0" indent="0">
              <a:buNone/>
            </a:pPr>
            <a:r>
              <a:rPr lang="en-US" dirty="0" smtClean="0"/>
              <a:t>4)  What </a:t>
            </a:r>
            <a:r>
              <a:rPr lang="en-US" dirty="0"/>
              <a:t>are the probabilities of being involved in an </a:t>
            </a:r>
            <a:r>
              <a:rPr lang="en-US" dirty="0" smtClean="0"/>
              <a:t>accident? In </a:t>
            </a:r>
            <a:r>
              <a:rPr lang="en-US" dirty="0"/>
              <a:t>a </a:t>
            </a:r>
            <a:r>
              <a:rPr lang="en-US" dirty="0" smtClean="0"/>
              <a:t>fatality?</a:t>
            </a:r>
          </a:p>
          <a:p>
            <a:pPr marL="0" lvl="0" indent="0">
              <a:buNone/>
            </a:pPr>
            <a:endParaRPr lang="en-US" dirty="0"/>
          </a:p>
          <a:p>
            <a:pPr marL="0" indent="0">
              <a:buNone/>
            </a:pPr>
            <a:r>
              <a:rPr lang="en-US" dirty="0" smtClean="0"/>
              <a:t>5)  Do these new probabilities </a:t>
            </a:r>
            <a:r>
              <a:rPr lang="en-US" dirty="0"/>
              <a:t>change your perception of the risks of air travel? Explain your answer</a:t>
            </a:r>
            <a:r>
              <a:rPr lang="en-US" dirty="0" smtClean="0"/>
              <a:t>.</a:t>
            </a:r>
            <a:endParaRPr lang="en-US" dirty="0"/>
          </a:p>
        </p:txBody>
      </p:sp>
    </p:spTree>
    <p:extLst>
      <p:ext uri="{BB962C8B-B14F-4D97-AF65-F5344CB8AC3E}">
        <p14:creationId xmlns:p14="http://schemas.microsoft.com/office/powerpoint/2010/main" val="1149744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Verifying Probability in the News</a:t>
            </a:r>
            <a:endParaRPr lang="en-US" dirty="0"/>
          </a:p>
        </p:txBody>
      </p:sp>
      <p:sp>
        <p:nvSpPr>
          <p:cNvPr id="3" name="Content Placeholder 2"/>
          <p:cNvSpPr>
            <a:spLocks noGrp="1"/>
          </p:cNvSpPr>
          <p:nvPr>
            <p:ph sz="quarter" idx="1"/>
          </p:nvPr>
        </p:nvSpPr>
        <p:spPr>
          <a:xfrm>
            <a:off x="612648" y="1600200"/>
            <a:ext cx="8153400" cy="4876800"/>
          </a:xfrm>
        </p:spPr>
        <p:txBody>
          <a:bodyPr>
            <a:normAutofit fontScale="8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News </a:t>
            </a:r>
            <a:r>
              <a:rPr lang="en-US" dirty="0"/>
              <a:t>reports about people struggling to beat the odds can also be heartwarming. For example, stories about patients given only months to live who end up surviving their illnesses or diseases to go on living happy and productive lives are newsworthy because the outcome was unexpected. Some afflictions, such as cancer, have lower survival rates than other illnesses (such as pneumonia, for example) so the probability of survival is lower. Also, the more a disease or illness progresses, the lower the chances of surviving</a:t>
            </a:r>
            <a:r>
              <a:rPr lang="en-US" dirty="0" smtClean="0"/>
              <a:t>.</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535665"/>
            <a:ext cx="2912533" cy="16383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361098"/>
            <a:ext cx="1530547" cy="20264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0" y="1411840"/>
            <a:ext cx="2857500" cy="1885950"/>
          </a:xfrm>
          <a:prstGeom prst="rect">
            <a:avLst/>
          </a:prstGeom>
        </p:spPr>
      </p:pic>
    </p:spTree>
    <p:extLst>
      <p:ext uri="{BB962C8B-B14F-4D97-AF65-F5344CB8AC3E}">
        <p14:creationId xmlns:p14="http://schemas.microsoft.com/office/powerpoint/2010/main" val="91198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Verifying Probability in the News</a:t>
            </a:r>
            <a:endParaRPr lang="en-US" dirty="0"/>
          </a:p>
        </p:txBody>
      </p:sp>
      <p:sp>
        <p:nvSpPr>
          <p:cNvPr id="3" name="Content Placeholder 2"/>
          <p:cNvSpPr>
            <a:spLocks noGrp="1"/>
          </p:cNvSpPr>
          <p:nvPr>
            <p:ph sz="quarter" idx="1"/>
          </p:nvPr>
        </p:nvSpPr>
        <p:spPr>
          <a:xfrm>
            <a:off x="381000" y="1600200"/>
            <a:ext cx="8458200" cy="4724400"/>
          </a:xfrm>
        </p:spPr>
        <p:txBody>
          <a:bodyPr>
            <a:normAutofit fontScale="77500" lnSpcReduction="20000"/>
          </a:bodyPr>
          <a:lstStyle/>
          <a:p>
            <a:pPr marL="0" indent="0">
              <a:buNone/>
            </a:pPr>
            <a:r>
              <a:rPr lang="en-US" dirty="0"/>
              <a:t>Let’s take the example of a brain tumor, which generates headlines about survivors due to its difficulty to overcome. There are approximately 343,000 patients living with brain or spinal cord tumors in the U.S. Every year, about 14,000 people die from the cancer.</a:t>
            </a:r>
          </a:p>
          <a:p>
            <a:endParaRPr lang="en-US" dirty="0"/>
          </a:p>
          <a:p>
            <a:pPr marL="0" lvl="0" indent="0">
              <a:buNone/>
            </a:pPr>
            <a:r>
              <a:rPr lang="en-US" dirty="0" smtClean="0"/>
              <a:t>1)  What </a:t>
            </a:r>
            <a:r>
              <a:rPr lang="en-US" dirty="0"/>
              <a:t>is the probability of surviving a brain or spinal cord tumor? Use the complement of an event to calculate your answer.</a:t>
            </a:r>
          </a:p>
          <a:p>
            <a:endParaRPr lang="en-US" dirty="0"/>
          </a:p>
          <a:p>
            <a:pPr marL="0" lvl="0" indent="0">
              <a:buNone/>
            </a:pPr>
            <a:r>
              <a:rPr lang="en-US" dirty="0" smtClean="0"/>
              <a:t>2) The </a:t>
            </a:r>
            <a:r>
              <a:rPr lang="en-US" dirty="0"/>
              <a:t>probability of surviving a brain tumor decreases if the cancer is not cured. The probability of surviving a brain tumor for 5 years is </a:t>
            </a:r>
            <a:r>
              <a:rPr lang="en-US" dirty="0" smtClean="0"/>
              <a:t>about </a:t>
            </a:r>
            <a:r>
              <a:rPr lang="en-US" sz="2600" dirty="0" smtClean="0"/>
              <a:t>1/3</a:t>
            </a:r>
            <a:r>
              <a:rPr lang="en-US" dirty="0" smtClean="0"/>
              <a:t>. </a:t>
            </a:r>
            <a:r>
              <a:rPr lang="en-US" dirty="0"/>
              <a:t>How many people living with the disease will survive after five years?</a:t>
            </a:r>
          </a:p>
          <a:p>
            <a:pPr marL="0" indent="0">
              <a:buNone/>
            </a:pPr>
            <a:r>
              <a:rPr lang="en-US" dirty="0"/>
              <a:t> </a:t>
            </a:r>
          </a:p>
          <a:p>
            <a:pPr marL="0" lvl="0" indent="0">
              <a:buNone/>
            </a:pPr>
            <a:r>
              <a:rPr lang="en-US" dirty="0" smtClean="0"/>
              <a:t>3)  If </a:t>
            </a:r>
            <a:r>
              <a:rPr lang="en-US" dirty="0"/>
              <a:t>there </a:t>
            </a:r>
            <a:r>
              <a:rPr lang="en-US"/>
              <a:t>are </a:t>
            </a:r>
            <a:r>
              <a:rPr lang="en-US" smtClean="0"/>
              <a:t>68,000 </a:t>
            </a:r>
            <a:r>
              <a:rPr lang="en-US" dirty="0" smtClean="0"/>
              <a:t>new </a:t>
            </a:r>
            <a:r>
              <a:rPr lang="en-US" dirty="0"/>
              <a:t>cases of brain tumors each year, what is the probability that someone will become afflicted in 2015</a:t>
            </a:r>
            <a:r>
              <a:rPr lang="en-US" dirty="0" smtClean="0"/>
              <a:t>? (2015 population estimate: 321 million)</a:t>
            </a:r>
          </a:p>
          <a:p>
            <a:endParaRPr lang="en-US" dirty="0"/>
          </a:p>
        </p:txBody>
      </p:sp>
    </p:spTree>
    <p:extLst>
      <p:ext uri="{BB962C8B-B14F-4D97-AF65-F5344CB8AC3E}">
        <p14:creationId xmlns:p14="http://schemas.microsoft.com/office/powerpoint/2010/main" val="3491290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50</TotalTime>
  <Words>434</Words>
  <Application>Microsoft Office PowerPoint</Application>
  <PresentationFormat>On-screen Show (4:3)</PresentationFormat>
  <Paragraphs>56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Median</vt:lpstr>
      <vt:lpstr>Verifying Probability in the News</vt:lpstr>
      <vt:lpstr>Verifying Probability in the News</vt:lpstr>
      <vt:lpstr>Verifying Probability in the News</vt:lpstr>
      <vt:lpstr>Verifying Probability in the News</vt:lpstr>
      <vt:lpstr>Verifying Probability in the News</vt:lpstr>
      <vt:lpstr>Verifying Probability in the News</vt:lpstr>
      <vt:lpstr>Verifying Probability in the News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Verifying Probability in the News</dc:title>
  <dc:creator>Joe Fraioli</dc:creator>
  <cp:lastModifiedBy>Joe Fraioli</cp:lastModifiedBy>
  <cp:revision>11</cp:revision>
  <dcterms:created xsi:type="dcterms:W3CDTF">2015-01-02T00:36:26Z</dcterms:created>
  <dcterms:modified xsi:type="dcterms:W3CDTF">2015-01-02T01:26:46Z</dcterms:modified>
</cp:coreProperties>
</file>