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46" d="100"/>
          <a:sy n="146" d="100"/>
        </p:scale>
        <p:origin x="-1256" y="-10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420756284"/>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6" name="Shape 5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2" name="Shape 6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This is the headline the next day from Melbourne/Sydney, Austrailia’s leading newspaper. It features 37 pages of reports and analysis.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Shape 7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This is the font of the San Francisco Examiner - a Special Edition that came out the day after the attack proclaiming “a changed America.” Also, the headline should be of note…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Shape 7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And the cover of the Rocky Mountain News the day after the attacks...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4" name="Shape 8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6" name="Shape 5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1"/>
        </a:solidFill>
        <a:effectLst/>
      </p:bgPr>
    </p:bg>
    <p:spTree>
      <p:nvGrpSpPr>
        <p:cNvPr id="1" name="Shape 9"/>
        <p:cNvGrpSpPr/>
        <p:nvPr/>
      </p:nvGrpSpPr>
      <p:grpSpPr>
        <a:xfrm>
          <a:off x="0" y="0"/>
          <a:ext cx="0" cy="0"/>
          <a:chOff x="0" y="0"/>
          <a:chExt cx="0" cy="0"/>
        </a:xfrm>
      </p:grpSpPr>
      <p:sp>
        <p:nvSpPr>
          <p:cNvPr id="10" name="Shape 10"/>
          <p:cNvSpPr/>
          <p:nvPr/>
        </p:nvSpPr>
        <p:spPr>
          <a:xfrm>
            <a:off x="4286250" y="0"/>
            <a:ext cx="72300" cy="51435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sp>
        <p:nvSpPr>
          <p:cNvPr id="11" name="Shape 11"/>
          <p:cNvSpPr/>
          <p:nvPr/>
        </p:nvSpPr>
        <p:spPr>
          <a:xfrm>
            <a:off x="4358475" y="0"/>
            <a:ext cx="3853200" cy="5143500"/>
          </a:xfrm>
          <a:prstGeom prst="rect">
            <a:avLst/>
          </a:prstGeom>
          <a:solidFill>
            <a:schemeClr val="accent5"/>
          </a:solidFill>
          <a:ln>
            <a:noFill/>
          </a:ln>
        </p:spPr>
        <p:txBody>
          <a:bodyPr lIns="91425" tIns="91425" rIns="91425" bIns="91425" anchor="ctr" anchorCtr="0">
            <a:noAutofit/>
          </a:bodyPr>
          <a:lstStyle/>
          <a:p>
            <a:pPr lvl="0">
              <a:spcBef>
                <a:spcPts val="0"/>
              </a:spcBef>
              <a:buNone/>
            </a:pPr>
            <a:endParaRPr/>
          </a:p>
        </p:txBody>
      </p:sp>
      <p:sp>
        <p:nvSpPr>
          <p:cNvPr id="12" name="Shape 12"/>
          <p:cNvSpPr txBox="1">
            <a:spLocks noGrp="1"/>
          </p:cNvSpPr>
          <p:nvPr>
            <p:ph type="ctrTitle"/>
          </p:nvPr>
        </p:nvSpPr>
        <p:spPr>
          <a:xfrm>
            <a:off x="344250" y="1403850"/>
            <a:ext cx="8455500" cy="2146800"/>
          </a:xfrm>
          <a:prstGeom prst="rect">
            <a:avLst/>
          </a:prstGeom>
          <a:solidFill>
            <a:srgbClr val="FFFFFF"/>
          </a:solidFill>
        </p:spPr>
        <p:txBody>
          <a:bodyPr lIns="91425" tIns="91425" rIns="91425" bIns="91425" anchor="ctr" anchorCtr="0"/>
          <a:lstStyle>
            <a:lvl1pPr lvl="0" algn="ctr">
              <a:spcBef>
                <a:spcPts val="0"/>
              </a:spcBef>
              <a:buSzPct val="100000"/>
              <a:buFont typeface="Playfair Display"/>
              <a:defRPr sz="6800" b="1">
                <a:latin typeface="Playfair Display"/>
                <a:ea typeface="Playfair Display"/>
                <a:cs typeface="Playfair Display"/>
                <a:sym typeface="Playfair Display"/>
              </a:defRPr>
            </a:lvl1pPr>
            <a:lvl2pPr lvl="1" algn="ctr">
              <a:spcBef>
                <a:spcPts val="0"/>
              </a:spcBef>
              <a:buSzPct val="100000"/>
              <a:buFont typeface="Playfair Display"/>
              <a:defRPr sz="6800" b="1">
                <a:latin typeface="Playfair Display"/>
                <a:ea typeface="Playfair Display"/>
                <a:cs typeface="Playfair Display"/>
                <a:sym typeface="Playfair Display"/>
              </a:defRPr>
            </a:lvl2pPr>
            <a:lvl3pPr lvl="2" algn="ctr">
              <a:spcBef>
                <a:spcPts val="0"/>
              </a:spcBef>
              <a:buSzPct val="100000"/>
              <a:buFont typeface="Playfair Display"/>
              <a:defRPr sz="6800" b="1">
                <a:latin typeface="Playfair Display"/>
                <a:ea typeface="Playfair Display"/>
                <a:cs typeface="Playfair Display"/>
                <a:sym typeface="Playfair Display"/>
              </a:defRPr>
            </a:lvl3pPr>
            <a:lvl4pPr lvl="3" algn="ctr">
              <a:spcBef>
                <a:spcPts val="0"/>
              </a:spcBef>
              <a:buSzPct val="100000"/>
              <a:buFont typeface="Playfair Display"/>
              <a:defRPr sz="6800" b="1">
                <a:latin typeface="Playfair Display"/>
                <a:ea typeface="Playfair Display"/>
                <a:cs typeface="Playfair Display"/>
                <a:sym typeface="Playfair Display"/>
              </a:defRPr>
            </a:lvl4pPr>
            <a:lvl5pPr lvl="4" algn="ctr">
              <a:spcBef>
                <a:spcPts val="0"/>
              </a:spcBef>
              <a:buSzPct val="100000"/>
              <a:buFont typeface="Playfair Display"/>
              <a:defRPr sz="6800" b="1">
                <a:latin typeface="Playfair Display"/>
                <a:ea typeface="Playfair Display"/>
                <a:cs typeface="Playfair Display"/>
                <a:sym typeface="Playfair Display"/>
              </a:defRPr>
            </a:lvl5pPr>
            <a:lvl6pPr lvl="5" algn="ctr">
              <a:spcBef>
                <a:spcPts val="0"/>
              </a:spcBef>
              <a:buSzPct val="100000"/>
              <a:buFont typeface="Playfair Display"/>
              <a:defRPr sz="6800" b="1">
                <a:latin typeface="Playfair Display"/>
                <a:ea typeface="Playfair Display"/>
                <a:cs typeface="Playfair Display"/>
                <a:sym typeface="Playfair Display"/>
              </a:defRPr>
            </a:lvl6pPr>
            <a:lvl7pPr lvl="6" algn="ctr">
              <a:spcBef>
                <a:spcPts val="0"/>
              </a:spcBef>
              <a:buSzPct val="100000"/>
              <a:buFont typeface="Playfair Display"/>
              <a:defRPr sz="6800" b="1">
                <a:latin typeface="Playfair Display"/>
                <a:ea typeface="Playfair Display"/>
                <a:cs typeface="Playfair Display"/>
                <a:sym typeface="Playfair Display"/>
              </a:defRPr>
            </a:lvl7pPr>
            <a:lvl8pPr lvl="7" algn="ctr">
              <a:spcBef>
                <a:spcPts val="0"/>
              </a:spcBef>
              <a:buSzPct val="100000"/>
              <a:buFont typeface="Playfair Display"/>
              <a:defRPr sz="6800" b="1">
                <a:latin typeface="Playfair Display"/>
                <a:ea typeface="Playfair Display"/>
                <a:cs typeface="Playfair Display"/>
                <a:sym typeface="Playfair Display"/>
              </a:defRPr>
            </a:lvl8pPr>
            <a:lvl9pPr lvl="8" algn="ctr">
              <a:spcBef>
                <a:spcPts val="0"/>
              </a:spcBef>
              <a:buSzPct val="100000"/>
              <a:buFont typeface="Playfair Display"/>
              <a:defRPr sz="6800" b="1">
                <a:latin typeface="Playfair Display"/>
                <a:ea typeface="Playfair Display"/>
                <a:cs typeface="Playfair Display"/>
                <a:sym typeface="Playfair Display"/>
              </a:defRPr>
            </a:lvl9pPr>
          </a:lstStyle>
          <a:p>
            <a:endParaRPr/>
          </a:p>
        </p:txBody>
      </p:sp>
      <p:sp>
        <p:nvSpPr>
          <p:cNvPr id="13" name="Shape 13"/>
          <p:cNvSpPr txBox="1">
            <a:spLocks noGrp="1"/>
          </p:cNvSpPr>
          <p:nvPr>
            <p:ph type="subTitle" idx="1"/>
          </p:nvPr>
        </p:nvSpPr>
        <p:spPr>
          <a:xfrm>
            <a:off x="344250" y="3550650"/>
            <a:ext cx="4910100" cy="577800"/>
          </a:xfrm>
          <a:prstGeom prst="rect">
            <a:avLst/>
          </a:prstGeom>
          <a:solidFill>
            <a:schemeClr val="dk2"/>
          </a:solidFill>
        </p:spPr>
        <p:txBody>
          <a:bodyPr lIns="91425" tIns="91425" rIns="91425" bIns="91425" anchor="ctr" anchorCtr="0"/>
          <a:lstStyle>
            <a:lvl1pPr lvl="0">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1pPr>
            <a:lvl2pPr lvl="1">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2pPr>
            <a:lvl3pPr lvl="2">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3pPr>
            <a:lvl4pPr lvl="3">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4pPr>
            <a:lvl5pPr lvl="4">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5pPr>
            <a:lvl6pPr lvl="5">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6pPr>
            <a:lvl7pPr lvl="6">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7pPr>
            <a:lvl8pPr lvl="7">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8pPr>
            <a:lvl9pPr lvl="8">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9pPr>
          </a:lstStyle>
          <a:p>
            <a:endParaRPr/>
          </a:p>
        </p:txBody>
      </p:sp>
      <p:sp>
        <p:nvSpPr>
          <p:cNvPr id="14" name="Shape 14"/>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311700" y="999925"/>
            <a:ext cx="8520600" cy="2146200"/>
          </a:xfrm>
          <a:prstGeom prst="rect">
            <a:avLst/>
          </a:prstGeom>
        </p:spPr>
        <p:txBody>
          <a:bodyPr lIns="91425" tIns="91425" rIns="91425" bIns="91425" anchor="b" anchorCtr="0"/>
          <a:lstStyle>
            <a:lvl1pPr lvl="0" algn="ctr">
              <a:spcBef>
                <a:spcPts val="0"/>
              </a:spcBef>
              <a:buSzPct val="100000"/>
              <a:buFont typeface="Montserrat"/>
              <a:defRPr sz="14000">
                <a:latin typeface="Montserrat"/>
                <a:ea typeface="Montserrat"/>
                <a:cs typeface="Montserrat"/>
                <a:sym typeface="Montserrat"/>
              </a:defRPr>
            </a:lvl1pPr>
            <a:lvl2pPr lvl="1" algn="ctr">
              <a:spcBef>
                <a:spcPts val="0"/>
              </a:spcBef>
              <a:buSzPct val="100000"/>
              <a:buFont typeface="Montserrat"/>
              <a:defRPr sz="14000">
                <a:latin typeface="Montserrat"/>
                <a:ea typeface="Montserrat"/>
                <a:cs typeface="Montserrat"/>
                <a:sym typeface="Montserrat"/>
              </a:defRPr>
            </a:lvl2pPr>
            <a:lvl3pPr lvl="2" algn="ctr">
              <a:spcBef>
                <a:spcPts val="0"/>
              </a:spcBef>
              <a:buSzPct val="100000"/>
              <a:buFont typeface="Montserrat"/>
              <a:defRPr sz="14000">
                <a:latin typeface="Montserrat"/>
                <a:ea typeface="Montserrat"/>
                <a:cs typeface="Montserrat"/>
                <a:sym typeface="Montserrat"/>
              </a:defRPr>
            </a:lvl3pPr>
            <a:lvl4pPr lvl="3" algn="ctr">
              <a:spcBef>
                <a:spcPts val="0"/>
              </a:spcBef>
              <a:buSzPct val="100000"/>
              <a:buFont typeface="Montserrat"/>
              <a:defRPr sz="14000">
                <a:latin typeface="Montserrat"/>
                <a:ea typeface="Montserrat"/>
                <a:cs typeface="Montserrat"/>
                <a:sym typeface="Montserrat"/>
              </a:defRPr>
            </a:lvl4pPr>
            <a:lvl5pPr lvl="4" algn="ctr">
              <a:spcBef>
                <a:spcPts val="0"/>
              </a:spcBef>
              <a:buSzPct val="100000"/>
              <a:buFont typeface="Montserrat"/>
              <a:defRPr sz="14000">
                <a:latin typeface="Montserrat"/>
                <a:ea typeface="Montserrat"/>
                <a:cs typeface="Montserrat"/>
                <a:sym typeface="Montserrat"/>
              </a:defRPr>
            </a:lvl5pPr>
            <a:lvl6pPr lvl="5" algn="ctr">
              <a:spcBef>
                <a:spcPts val="0"/>
              </a:spcBef>
              <a:buSzPct val="100000"/>
              <a:buFont typeface="Montserrat"/>
              <a:defRPr sz="14000">
                <a:latin typeface="Montserrat"/>
                <a:ea typeface="Montserrat"/>
                <a:cs typeface="Montserrat"/>
                <a:sym typeface="Montserrat"/>
              </a:defRPr>
            </a:lvl6pPr>
            <a:lvl7pPr lvl="6" algn="ctr">
              <a:spcBef>
                <a:spcPts val="0"/>
              </a:spcBef>
              <a:buSzPct val="100000"/>
              <a:buFont typeface="Montserrat"/>
              <a:defRPr sz="14000">
                <a:latin typeface="Montserrat"/>
                <a:ea typeface="Montserrat"/>
                <a:cs typeface="Montserrat"/>
                <a:sym typeface="Montserrat"/>
              </a:defRPr>
            </a:lvl7pPr>
            <a:lvl8pPr lvl="7" algn="ctr">
              <a:spcBef>
                <a:spcPts val="0"/>
              </a:spcBef>
              <a:buSzPct val="100000"/>
              <a:buFont typeface="Montserrat"/>
              <a:defRPr sz="14000">
                <a:latin typeface="Montserrat"/>
                <a:ea typeface="Montserrat"/>
                <a:cs typeface="Montserrat"/>
                <a:sym typeface="Montserrat"/>
              </a:defRPr>
            </a:lvl8pPr>
            <a:lvl9pPr lvl="8" algn="ctr">
              <a:spcBef>
                <a:spcPts val="0"/>
              </a:spcBef>
              <a:buSzPct val="100000"/>
              <a:buFont typeface="Montserrat"/>
              <a:defRPr sz="14000">
                <a:latin typeface="Montserrat"/>
                <a:ea typeface="Montserrat"/>
                <a:cs typeface="Montserrat"/>
                <a:sym typeface="Montserrat"/>
              </a:defRPr>
            </a:lvl9pPr>
          </a:lstStyle>
          <a:p>
            <a:endParaRPr/>
          </a:p>
        </p:txBody>
      </p:sp>
      <p:sp>
        <p:nvSpPr>
          <p:cNvPr id="50" name="Shape 50"/>
          <p:cNvSpPr txBox="1">
            <a:spLocks noGrp="1"/>
          </p:cNvSpPr>
          <p:nvPr>
            <p:ph type="body" idx="1"/>
          </p:nvPr>
        </p:nvSpPr>
        <p:spPr>
          <a:xfrm>
            <a:off x="311700" y="32284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1" name="Shape 51"/>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2"/>
        <p:cNvGrpSpPr/>
        <p:nvPr/>
      </p:nvGrpSpPr>
      <p:grpSpPr>
        <a:xfrm>
          <a:off x="0" y="0"/>
          <a:ext cx="0" cy="0"/>
          <a:chOff x="0" y="0"/>
          <a:chExt cx="0" cy="0"/>
        </a:xfrm>
      </p:grpSpPr>
      <p:sp>
        <p:nvSpPr>
          <p:cNvPr id="53" name="Shape 53"/>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accent5"/>
        </a:solidFill>
        <a:effectLst/>
      </p:bgPr>
    </p:bg>
    <p:spTree>
      <p:nvGrpSpPr>
        <p:cNvPr id="1" name="Shape 15"/>
        <p:cNvGrpSpPr/>
        <p:nvPr/>
      </p:nvGrpSpPr>
      <p:grpSpPr>
        <a:xfrm>
          <a:off x="0" y="0"/>
          <a:ext cx="0" cy="0"/>
          <a:chOff x="0" y="0"/>
          <a:chExt cx="0" cy="0"/>
        </a:xfrm>
      </p:grpSpPr>
      <p:sp>
        <p:nvSpPr>
          <p:cNvPr id="16" name="Shape 16"/>
          <p:cNvSpPr/>
          <p:nvPr/>
        </p:nvSpPr>
        <p:spPr>
          <a:xfrm rot="5400000">
            <a:off x="4550700" y="-498600"/>
            <a:ext cx="42600" cy="84558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sp>
        <p:nvSpPr>
          <p:cNvPr id="17" name="Shape 17"/>
          <p:cNvSpPr txBox="1">
            <a:spLocks noGrp="1"/>
          </p:cNvSpPr>
          <p:nvPr>
            <p:ph type="title"/>
          </p:nvPr>
        </p:nvSpPr>
        <p:spPr>
          <a:xfrm>
            <a:off x="344250" y="1403850"/>
            <a:ext cx="8455500" cy="2146800"/>
          </a:xfrm>
          <a:prstGeom prst="rect">
            <a:avLst/>
          </a:prstGeom>
          <a:solidFill>
            <a:srgbClr val="FFFFFF"/>
          </a:solidFill>
        </p:spPr>
        <p:txBody>
          <a:bodyPr lIns="91425" tIns="91425" rIns="91425" bIns="91425" anchor="ctr" anchorCtr="0"/>
          <a:lstStyle>
            <a:lvl1pPr lvl="0" algn="ctr">
              <a:spcBef>
                <a:spcPts val="0"/>
              </a:spcBef>
              <a:buSzPct val="100000"/>
              <a:buFont typeface="Playfair Display"/>
              <a:defRPr sz="4800" b="1">
                <a:latin typeface="Playfair Display"/>
                <a:ea typeface="Playfair Display"/>
                <a:cs typeface="Playfair Display"/>
                <a:sym typeface="Playfair Display"/>
              </a:defRPr>
            </a:lvl1pPr>
            <a:lvl2pPr lvl="1" algn="ctr">
              <a:spcBef>
                <a:spcPts val="0"/>
              </a:spcBef>
              <a:buSzPct val="100000"/>
              <a:buFont typeface="Playfair Display"/>
              <a:defRPr sz="4800" b="1">
                <a:latin typeface="Playfair Display"/>
                <a:ea typeface="Playfair Display"/>
                <a:cs typeface="Playfair Display"/>
                <a:sym typeface="Playfair Display"/>
              </a:defRPr>
            </a:lvl2pPr>
            <a:lvl3pPr lvl="2" algn="ctr">
              <a:spcBef>
                <a:spcPts val="0"/>
              </a:spcBef>
              <a:buSzPct val="100000"/>
              <a:buFont typeface="Playfair Display"/>
              <a:defRPr sz="4800" b="1">
                <a:latin typeface="Playfair Display"/>
                <a:ea typeface="Playfair Display"/>
                <a:cs typeface="Playfair Display"/>
                <a:sym typeface="Playfair Display"/>
              </a:defRPr>
            </a:lvl3pPr>
            <a:lvl4pPr lvl="3" algn="ctr">
              <a:spcBef>
                <a:spcPts val="0"/>
              </a:spcBef>
              <a:buSzPct val="100000"/>
              <a:buFont typeface="Playfair Display"/>
              <a:defRPr sz="4800" b="1">
                <a:latin typeface="Playfair Display"/>
                <a:ea typeface="Playfair Display"/>
                <a:cs typeface="Playfair Display"/>
                <a:sym typeface="Playfair Display"/>
              </a:defRPr>
            </a:lvl4pPr>
            <a:lvl5pPr lvl="4" algn="ctr">
              <a:spcBef>
                <a:spcPts val="0"/>
              </a:spcBef>
              <a:buSzPct val="100000"/>
              <a:buFont typeface="Playfair Display"/>
              <a:defRPr sz="4800" b="1">
                <a:latin typeface="Playfair Display"/>
                <a:ea typeface="Playfair Display"/>
                <a:cs typeface="Playfair Display"/>
                <a:sym typeface="Playfair Display"/>
              </a:defRPr>
            </a:lvl5pPr>
            <a:lvl6pPr lvl="5" algn="ctr">
              <a:spcBef>
                <a:spcPts val="0"/>
              </a:spcBef>
              <a:buSzPct val="100000"/>
              <a:buFont typeface="Playfair Display"/>
              <a:defRPr sz="4800" b="1">
                <a:latin typeface="Playfair Display"/>
                <a:ea typeface="Playfair Display"/>
                <a:cs typeface="Playfair Display"/>
                <a:sym typeface="Playfair Display"/>
              </a:defRPr>
            </a:lvl6pPr>
            <a:lvl7pPr lvl="6" algn="ctr">
              <a:spcBef>
                <a:spcPts val="0"/>
              </a:spcBef>
              <a:buSzPct val="100000"/>
              <a:buFont typeface="Playfair Display"/>
              <a:defRPr sz="4800" b="1">
                <a:latin typeface="Playfair Display"/>
                <a:ea typeface="Playfair Display"/>
                <a:cs typeface="Playfair Display"/>
                <a:sym typeface="Playfair Display"/>
              </a:defRPr>
            </a:lvl7pPr>
            <a:lvl8pPr lvl="7" algn="ctr">
              <a:spcBef>
                <a:spcPts val="0"/>
              </a:spcBef>
              <a:buSzPct val="100000"/>
              <a:buFont typeface="Playfair Display"/>
              <a:defRPr sz="4800" b="1">
                <a:latin typeface="Playfair Display"/>
                <a:ea typeface="Playfair Display"/>
                <a:cs typeface="Playfair Display"/>
                <a:sym typeface="Playfair Display"/>
              </a:defRPr>
            </a:lvl8pPr>
            <a:lvl9pPr lvl="8" algn="ctr">
              <a:spcBef>
                <a:spcPts val="0"/>
              </a:spcBef>
              <a:buSzPct val="100000"/>
              <a:buFont typeface="Playfair Display"/>
              <a:defRPr sz="4800" b="1">
                <a:latin typeface="Playfair Display"/>
                <a:ea typeface="Playfair Display"/>
                <a:cs typeface="Playfair Display"/>
                <a:sym typeface="Playfair Display"/>
              </a:defRPr>
            </a:lvl9pPr>
          </a:lstStyle>
          <a:p>
            <a:endParaRPr/>
          </a:p>
        </p:txBody>
      </p:sp>
      <p:sp>
        <p:nvSpPr>
          <p:cNvPr id="18" name="Shape 18"/>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1" name="Shape 21"/>
          <p:cNvSpPr txBox="1">
            <a:spLocks noGrp="1"/>
          </p:cNvSpPr>
          <p:nvPr>
            <p:ph type="body" idx="1"/>
          </p:nvPr>
        </p:nvSpPr>
        <p:spPr>
          <a:xfrm>
            <a:off x="311700" y="1234075"/>
            <a:ext cx="8520600" cy="33348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5" name="Shape 25"/>
          <p:cNvSpPr txBox="1">
            <a:spLocks noGrp="1"/>
          </p:cNvSpPr>
          <p:nvPr>
            <p:ph type="body" idx="1"/>
          </p:nvPr>
        </p:nvSpPr>
        <p:spPr>
          <a:xfrm>
            <a:off x="311700" y="1234050"/>
            <a:ext cx="3999900" cy="33348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6" name="Shape 26"/>
          <p:cNvSpPr txBox="1">
            <a:spLocks noGrp="1"/>
          </p:cNvSpPr>
          <p:nvPr>
            <p:ph type="body" idx="2"/>
          </p:nvPr>
        </p:nvSpPr>
        <p:spPr>
          <a:xfrm>
            <a:off x="4832400" y="1234050"/>
            <a:ext cx="3999900" cy="33348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7" name="Shape 27"/>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3" name="Shape 33"/>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4" name="Shape 34"/>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3"/>
        </a:solidFill>
        <a:effectLst/>
      </p:bgPr>
    </p:bg>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90250" y="526350"/>
            <a:ext cx="5618700" cy="4090800"/>
          </a:xfrm>
          <a:prstGeom prst="rect">
            <a:avLst/>
          </a:prstGeom>
        </p:spPr>
        <p:txBody>
          <a:bodyPr lIns="91425" tIns="91425" rIns="91425" bIns="91425" anchor="ctr" anchorCtr="0"/>
          <a:lstStyle>
            <a:lvl1pPr lvl="0">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1pPr>
            <a:lvl2pPr lvl="1">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2pPr>
            <a:lvl3pPr lvl="2">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3pPr>
            <a:lvl4pPr lvl="3">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4pPr>
            <a:lvl5pPr lvl="4">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5pPr>
            <a:lvl6pPr lvl="5">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6pPr>
            <a:lvl7pPr lvl="6">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7pPr>
            <a:lvl8pPr lvl="7">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8pPr>
            <a:lvl9pPr lvl="8">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9pPr>
          </a:lstStyle>
          <a:p>
            <a:endParaRPr/>
          </a:p>
        </p:txBody>
      </p:sp>
      <p:sp>
        <p:nvSpPr>
          <p:cNvPr id="37" name="Shape 37"/>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8"/>
        <p:cNvGrpSpPr/>
        <p:nvPr/>
      </p:nvGrpSpPr>
      <p:grpSpPr>
        <a:xfrm>
          <a:off x="0" y="0"/>
          <a:ext cx="0" cy="0"/>
          <a:chOff x="0" y="0"/>
          <a:chExt cx="0" cy="0"/>
        </a:xfrm>
      </p:grpSpPr>
      <p:sp>
        <p:nvSpPr>
          <p:cNvPr id="39" name="Shape 39"/>
          <p:cNvSpPr/>
          <p:nvPr/>
        </p:nvSpPr>
        <p:spPr>
          <a:xfrm>
            <a:off x="4572000" y="-75"/>
            <a:ext cx="4572000" cy="51435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cxnSp>
        <p:nvCxnSpPr>
          <p:cNvPr id="40" name="Shape 40"/>
          <p:cNvCxnSpPr/>
          <p:nvPr/>
        </p:nvCxnSpPr>
        <p:spPr>
          <a:xfrm>
            <a:off x="5029675" y="4495500"/>
            <a:ext cx="468300" cy="0"/>
          </a:xfrm>
          <a:prstGeom prst="straightConnector1">
            <a:avLst/>
          </a:prstGeom>
          <a:noFill/>
          <a:ln w="19050" cap="flat" cmpd="sng">
            <a:solidFill>
              <a:schemeClr val="dk2"/>
            </a:solidFill>
            <a:prstDash val="solid"/>
            <a:round/>
            <a:headEnd type="none" w="med" len="med"/>
            <a:tailEnd type="none" w="med" len="med"/>
          </a:ln>
        </p:spPr>
      </p:cxnSp>
      <p:sp>
        <p:nvSpPr>
          <p:cNvPr id="41" name="Shape 41"/>
          <p:cNvSpPr txBox="1">
            <a:spLocks noGrp="1"/>
          </p:cNvSpPr>
          <p:nvPr>
            <p:ph type="title"/>
          </p:nvPr>
        </p:nvSpPr>
        <p:spPr>
          <a:xfrm>
            <a:off x="265500" y="1081675"/>
            <a:ext cx="4045200" cy="17862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2" name="Shape 42"/>
          <p:cNvSpPr txBox="1">
            <a:spLocks noGrp="1"/>
          </p:cNvSpPr>
          <p:nvPr>
            <p:ph type="subTitle" idx="1"/>
          </p:nvPr>
        </p:nvSpPr>
        <p:spPr>
          <a:xfrm>
            <a:off x="265500" y="2921400"/>
            <a:ext cx="4045200" cy="13455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43" name="Shape 43"/>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4" name="Shape 44"/>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5"/>
        <p:cNvGrpSpPr/>
        <p:nvPr/>
      </p:nvGrpSpPr>
      <p:grpSpPr>
        <a:xfrm>
          <a:off x="0" y="0"/>
          <a:ext cx="0" cy="0"/>
          <a:chOff x="0" y="0"/>
          <a:chExt cx="0" cy="0"/>
        </a:xfrm>
      </p:grpSpPr>
      <p:sp>
        <p:nvSpPr>
          <p:cNvPr id="46" name="Shape 46"/>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7" name="Shape 47"/>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2"/>
              </a:buClr>
              <a:buSzPct val="100000"/>
              <a:buFont typeface="Oswald"/>
              <a:buNone/>
              <a:defRPr sz="3000">
                <a:solidFill>
                  <a:schemeClr val="dk2"/>
                </a:solidFill>
                <a:latin typeface="Oswald"/>
                <a:ea typeface="Oswald"/>
                <a:cs typeface="Oswald"/>
                <a:sym typeface="Oswald"/>
              </a:defRPr>
            </a:lvl1pPr>
            <a:lvl2pPr lvl="1">
              <a:spcBef>
                <a:spcPts val="0"/>
              </a:spcBef>
              <a:buClr>
                <a:schemeClr val="dk2"/>
              </a:buClr>
              <a:buSzPct val="100000"/>
              <a:buFont typeface="Oswald"/>
              <a:buNone/>
              <a:defRPr sz="3000">
                <a:solidFill>
                  <a:schemeClr val="dk2"/>
                </a:solidFill>
                <a:latin typeface="Oswald"/>
                <a:ea typeface="Oswald"/>
                <a:cs typeface="Oswald"/>
                <a:sym typeface="Oswald"/>
              </a:defRPr>
            </a:lvl2pPr>
            <a:lvl3pPr lvl="2">
              <a:spcBef>
                <a:spcPts val="0"/>
              </a:spcBef>
              <a:buClr>
                <a:schemeClr val="dk2"/>
              </a:buClr>
              <a:buSzPct val="100000"/>
              <a:buFont typeface="Oswald"/>
              <a:buNone/>
              <a:defRPr sz="3000">
                <a:solidFill>
                  <a:schemeClr val="dk2"/>
                </a:solidFill>
                <a:latin typeface="Oswald"/>
                <a:ea typeface="Oswald"/>
                <a:cs typeface="Oswald"/>
                <a:sym typeface="Oswald"/>
              </a:defRPr>
            </a:lvl3pPr>
            <a:lvl4pPr lvl="3">
              <a:spcBef>
                <a:spcPts val="0"/>
              </a:spcBef>
              <a:buClr>
                <a:schemeClr val="dk2"/>
              </a:buClr>
              <a:buSzPct val="100000"/>
              <a:buFont typeface="Oswald"/>
              <a:buNone/>
              <a:defRPr sz="3000">
                <a:solidFill>
                  <a:schemeClr val="dk2"/>
                </a:solidFill>
                <a:latin typeface="Oswald"/>
                <a:ea typeface="Oswald"/>
                <a:cs typeface="Oswald"/>
                <a:sym typeface="Oswald"/>
              </a:defRPr>
            </a:lvl4pPr>
            <a:lvl5pPr lvl="4">
              <a:spcBef>
                <a:spcPts val="0"/>
              </a:spcBef>
              <a:buClr>
                <a:schemeClr val="dk2"/>
              </a:buClr>
              <a:buSzPct val="100000"/>
              <a:buFont typeface="Oswald"/>
              <a:buNone/>
              <a:defRPr sz="3000">
                <a:solidFill>
                  <a:schemeClr val="dk2"/>
                </a:solidFill>
                <a:latin typeface="Oswald"/>
                <a:ea typeface="Oswald"/>
                <a:cs typeface="Oswald"/>
                <a:sym typeface="Oswald"/>
              </a:defRPr>
            </a:lvl5pPr>
            <a:lvl6pPr lvl="5">
              <a:spcBef>
                <a:spcPts val="0"/>
              </a:spcBef>
              <a:buClr>
                <a:schemeClr val="dk2"/>
              </a:buClr>
              <a:buSzPct val="100000"/>
              <a:buFont typeface="Oswald"/>
              <a:buNone/>
              <a:defRPr sz="3000">
                <a:solidFill>
                  <a:schemeClr val="dk2"/>
                </a:solidFill>
                <a:latin typeface="Oswald"/>
                <a:ea typeface="Oswald"/>
                <a:cs typeface="Oswald"/>
                <a:sym typeface="Oswald"/>
              </a:defRPr>
            </a:lvl6pPr>
            <a:lvl7pPr lvl="6">
              <a:spcBef>
                <a:spcPts val="0"/>
              </a:spcBef>
              <a:buClr>
                <a:schemeClr val="dk2"/>
              </a:buClr>
              <a:buSzPct val="100000"/>
              <a:buFont typeface="Oswald"/>
              <a:buNone/>
              <a:defRPr sz="3000">
                <a:solidFill>
                  <a:schemeClr val="dk2"/>
                </a:solidFill>
                <a:latin typeface="Oswald"/>
                <a:ea typeface="Oswald"/>
                <a:cs typeface="Oswald"/>
                <a:sym typeface="Oswald"/>
              </a:defRPr>
            </a:lvl7pPr>
            <a:lvl8pPr lvl="7">
              <a:spcBef>
                <a:spcPts val="0"/>
              </a:spcBef>
              <a:buClr>
                <a:schemeClr val="dk2"/>
              </a:buClr>
              <a:buSzPct val="100000"/>
              <a:buFont typeface="Oswald"/>
              <a:buNone/>
              <a:defRPr sz="3000">
                <a:solidFill>
                  <a:schemeClr val="dk2"/>
                </a:solidFill>
                <a:latin typeface="Oswald"/>
                <a:ea typeface="Oswald"/>
                <a:cs typeface="Oswald"/>
                <a:sym typeface="Oswald"/>
              </a:defRPr>
            </a:lvl8pPr>
            <a:lvl9pPr lvl="8">
              <a:spcBef>
                <a:spcPts val="0"/>
              </a:spcBef>
              <a:buClr>
                <a:schemeClr val="dk2"/>
              </a:buClr>
              <a:buSzPct val="100000"/>
              <a:buFont typeface="Oswald"/>
              <a:buNone/>
              <a:defRPr sz="3000">
                <a:solidFill>
                  <a:schemeClr val="dk2"/>
                </a:solidFill>
                <a:latin typeface="Oswald"/>
                <a:ea typeface="Oswald"/>
                <a:cs typeface="Oswald"/>
                <a:sym typeface="Oswald"/>
              </a:defRPr>
            </a:lvl9pPr>
          </a:lstStyle>
          <a:p>
            <a:endParaRPr/>
          </a:p>
        </p:txBody>
      </p:sp>
      <p:sp>
        <p:nvSpPr>
          <p:cNvPr id="7" name="Shape 7"/>
          <p:cNvSpPr txBox="1">
            <a:spLocks noGrp="1"/>
          </p:cNvSpPr>
          <p:nvPr>
            <p:ph type="body" idx="1"/>
          </p:nvPr>
        </p:nvSpPr>
        <p:spPr>
          <a:xfrm>
            <a:off x="311700" y="1234075"/>
            <a:ext cx="8520600" cy="33348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Playfair Display"/>
              <a:defRPr sz="1800">
                <a:solidFill>
                  <a:schemeClr val="dk2"/>
                </a:solidFill>
                <a:latin typeface="Playfair Display"/>
                <a:ea typeface="Playfair Display"/>
                <a:cs typeface="Playfair Display"/>
                <a:sym typeface="Playfair Display"/>
              </a:defRPr>
            </a:lvl1pPr>
            <a:lvl2pPr lvl="1">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2pPr>
            <a:lvl3pPr lvl="2">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3pPr>
            <a:lvl4pPr lvl="3">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4pPr>
            <a:lvl5pPr lvl="4">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5pPr>
            <a:lvl6pPr lvl="5">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6pPr>
            <a:lvl7pPr lvl="6">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7pPr>
            <a:lvl8pPr lvl="7">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8pPr>
            <a:lvl9pPr lvl="8">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9pPr>
          </a:lstStyle>
          <a:p>
            <a:endParaRPr/>
          </a:p>
        </p:txBody>
      </p:sp>
      <p:sp>
        <p:nvSpPr>
          <p:cNvPr id="8" name="Shape 8"/>
          <p:cNvSpPr txBox="1">
            <a:spLocks noGrp="1"/>
          </p:cNvSpPr>
          <p:nvPr>
            <p:ph type="sldNum" idx="12"/>
          </p:nvPr>
        </p:nvSpPr>
        <p:spPr>
          <a:xfrm>
            <a:off x="8497999" y="4688758"/>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latin typeface="Playfair Display"/>
                <a:ea typeface="Playfair Display"/>
                <a:cs typeface="Playfair Display"/>
                <a:sym typeface="Playfair Display"/>
              </a:rPr>
              <a:t>‹#›</a:t>
            </a:fld>
            <a:endParaRPr lang="en" sz="1000">
              <a:solidFill>
                <a:schemeClr val="dk2"/>
              </a:solidFill>
              <a:latin typeface="Playfair Display"/>
              <a:ea typeface="Playfair Display"/>
              <a:cs typeface="Playfair Display"/>
              <a:sym typeface="Playfair Display"/>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ctrTitle"/>
          </p:nvPr>
        </p:nvSpPr>
        <p:spPr>
          <a:xfrm>
            <a:off x="344250" y="1403850"/>
            <a:ext cx="8455500" cy="2146800"/>
          </a:xfrm>
          <a:prstGeom prst="rect">
            <a:avLst/>
          </a:prstGeom>
        </p:spPr>
        <p:txBody>
          <a:bodyPr lIns="91425" tIns="91425" rIns="91425" bIns="91425" anchor="ctr" anchorCtr="0">
            <a:noAutofit/>
          </a:bodyPr>
          <a:lstStyle/>
          <a:p>
            <a:pPr lvl="0">
              <a:spcBef>
                <a:spcPts val="0"/>
              </a:spcBef>
              <a:buNone/>
            </a:pPr>
            <a:r>
              <a:rPr lang="en">
                <a:latin typeface="Times New Roman"/>
                <a:ea typeface="Times New Roman"/>
                <a:cs typeface="Times New Roman"/>
                <a:sym typeface="Times New Roman"/>
              </a:rPr>
              <a:t>The 9/11 Question</a:t>
            </a:r>
          </a:p>
        </p:txBody>
      </p:sp>
      <p:sp>
        <p:nvSpPr>
          <p:cNvPr id="59" name="Shape 59"/>
          <p:cNvSpPr txBox="1">
            <a:spLocks noGrp="1"/>
          </p:cNvSpPr>
          <p:nvPr>
            <p:ph type="subTitle" idx="1"/>
          </p:nvPr>
        </p:nvSpPr>
        <p:spPr>
          <a:xfrm>
            <a:off x="344250" y="3550650"/>
            <a:ext cx="4910100" cy="577800"/>
          </a:xfrm>
          <a:prstGeom prst="rect">
            <a:avLst/>
          </a:prstGeom>
        </p:spPr>
        <p:txBody>
          <a:bodyPr lIns="91425" tIns="91425" rIns="91425" bIns="91425" anchor="ctr" anchorCtr="0">
            <a:noAutofit/>
          </a:bodyPr>
          <a:lstStyle/>
          <a:p>
            <a:pPr lvl="0">
              <a:spcBef>
                <a:spcPts val="0"/>
              </a:spcBef>
              <a:buNone/>
            </a:pPr>
            <a:r>
              <a:rPr lang="en">
                <a:latin typeface="Times New Roman"/>
                <a:ea typeface="Times New Roman"/>
                <a:cs typeface="Times New Roman"/>
                <a:sym typeface="Times New Roman"/>
              </a:rPr>
              <a:t>Changing Journalism Forever</a:t>
            </a:r>
          </a:p>
        </p:txBody>
      </p:sp>
      <p:pic>
        <p:nvPicPr>
          <p:cNvPr id="5" name="Picture 4"/>
          <p:cNvPicPr>
            <a:picLocks noChangeAspect="1"/>
          </p:cNvPicPr>
          <p:nvPr/>
        </p:nvPicPr>
        <p:blipFill>
          <a:blip r:embed="rId3"/>
          <a:stretch>
            <a:fillRect/>
          </a:stretch>
        </p:blipFill>
        <p:spPr>
          <a:xfrm>
            <a:off x="7475447" y="4530826"/>
            <a:ext cx="1324303" cy="507649"/>
          </a:xfrm>
          <a:prstGeom prst="rect">
            <a:avLst/>
          </a:prstGeom>
        </p:spPr>
      </p:pic>
    </p:spTree>
  </p:cSld>
  <p:clrMapOvr>
    <a:masterClrMapping/>
  </p:clrMapOvr>
  <p:transition xmlns:p14="http://schemas.microsoft.com/office/powerpoint/2010/mai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265500" y="1081675"/>
            <a:ext cx="4045200" cy="1786200"/>
          </a:xfrm>
          <a:prstGeom prst="rect">
            <a:avLst/>
          </a:prstGeom>
        </p:spPr>
        <p:txBody>
          <a:bodyPr lIns="91425" tIns="91425" rIns="91425" bIns="91425" anchor="b" anchorCtr="0">
            <a:noAutofit/>
          </a:bodyPr>
          <a:lstStyle/>
          <a:p>
            <a:pPr lvl="0">
              <a:spcBef>
                <a:spcPts val="0"/>
              </a:spcBef>
              <a:buNone/>
            </a:pPr>
            <a:r>
              <a:rPr lang="en">
                <a:latin typeface="Times New Roman"/>
                <a:ea typeface="Times New Roman"/>
                <a:cs typeface="Times New Roman"/>
                <a:sym typeface="Times New Roman"/>
              </a:rPr>
              <a:t>9/11 Broke Journalism</a:t>
            </a:r>
          </a:p>
        </p:txBody>
      </p:sp>
      <p:sp>
        <p:nvSpPr>
          <p:cNvPr id="65" name="Shape 65"/>
          <p:cNvSpPr txBox="1">
            <a:spLocks noGrp="1"/>
          </p:cNvSpPr>
          <p:nvPr>
            <p:ph type="subTitle" idx="1"/>
          </p:nvPr>
        </p:nvSpPr>
        <p:spPr>
          <a:xfrm>
            <a:off x="265500" y="2921400"/>
            <a:ext cx="4045200" cy="1345500"/>
          </a:xfrm>
          <a:prstGeom prst="rect">
            <a:avLst/>
          </a:prstGeom>
        </p:spPr>
        <p:txBody>
          <a:bodyPr lIns="91425" tIns="91425" rIns="91425" bIns="91425" anchor="t" anchorCtr="0">
            <a:noAutofit/>
          </a:bodyPr>
          <a:lstStyle/>
          <a:p>
            <a:pPr lvl="0">
              <a:spcBef>
                <a:spcPts val="0"/>
              </a:spcBef>
              <a:buNone/>
            </a:pPr>
            <a:r>
              <a:rPr lang="en">
                <a:latin typeface="Times New Roman"/>
                <a:ea typeface="Times New Roman"/>
                <a:cs typeface="Times New Roman"/>
                <a:sym typeface="Times New Roman"/>
              </a:rPr>
              <a:t>The eight values of journalism; violated or upheld by the coverage of the 9/11 attacks?</a:t>
            </a:r>
          </a:p>
        </p:txBody>
      </p:sp>
      <p:sp>
        <p:nvSpPr>
          <p:cNvPr id="66" name="Shape 66"/>
          <p:cNvSpPr txBox="1">
            <a:spLocks noGrp="1"/>
          </p:cNvSpPr>
          <p:nvPr>
            <p:ph type="body" idx="2"/>
          </p:nvPr>
        </p:nvSpPr>
        <p:spPr>
          <a:xfrm>
            <a:off x="4939500" y="282850"/>
            <a:ext cx="3837000" cy="4630200"/>
          </a:xfrm>
          <a:prstGeom prst="rect">
            <a:avLst/>
          </a:prstGeom>
        </p:spPr>
        <p:txBody>
          <a:bodyPr lIns="91425" tIns="91425" rIns="91425" bIns="91425" anchor="ctr" anchorCtr="0">
            <a:noAutofit/>
          </a:bodyPr>
          <a:lstStyle/>
          <a:p>
            <a:pPr lvl="0" rtl="0">
              <a:spcBef>
                <a:spcPts val="0"/>
              </a:spcBef>
              <a:buNone/>
            </a:pPr>
            <a:r>
              <a:rPr lang="en" sz="1400">
                <a:solidFill>
                  <a:srgbClr val="000000"/>
                </a:solidFill>
                <a:latin typeface="Times New Roman"/>
                <a:ea typeface="Times New Roman"/>
                <a:cs typeface="Times New Roman"/>
                <a:sym typeface="Times New Roman"/>
              </a:rPr>
              <a:t>On 11 September 2001 (known as </a:t>
            </a:r>
            <a:r>
              <a:rPr lang="en" sz="1400" b="1">
                <a:solidFill>
                  <a:srgbClr val="000000"/>
                </a:solidFill>
                <a:latin typeface="Times New Roman"/>
                <a:ea typeface="Times New Roman"/>
                <a:cs typeface="Times New Roman"/>
                <a:sym typeface="Times New Roman"/>
              </a:rPr>
              <a:t>9/11</a:t>
            </a:r>
            <a:r>
              <a:rPr lang="en" sz="1400">
                <a:solidFill>
                  <a:srgbClr val="000000"/>
                </a:solidFill>
                <a:latin typeface="Times New Roman"/>
                <a:ea typeface="Times New Roman"/>
                <a:cs typeface="Times New Roman"/>
                <a:sym typeface="Times New Roman"/>
              </a:rPr>
              <a:t> in America), Islamist extremists hijacked four planes that were flying above the US. Two of them were flown into the twin towers of the World Trade Center in New York. Another was crashed into the Pentagon, the top military building in the capital city, Washington DC.</a:t>
            </a:r>
          </a:p>
          <a:p>
            <a:pPr lvl="0">
              <a:spcBef>
                <a:spcPts val="0"/>
              </a:spcBef>
              <a:buNone/>
            </a:pPr>
            <a:r>
              <a:rPr lang="en" sz="1400">
                <a:solidFill>
                  <a:srgbClr val="222222"/>
                </a:solidFill>
                <a:latin typeface="Times New Roman"/>
                <a:ea typeface="Times New Roman"/>
                <a:cs typeface="Times New Roman"/>
                <a:sym typeface="Times New Roman"/>
              </a:rPr>
              <a:t>The September </a:t>
            </a:r>
            <a:r>
              <a:rPr lang="en" sz="1400" b="1">
                <a:solidFill>
                  <a:srgbClr val="222222"/>
                </a:solidFill>
                <a:latin typeface="Times New Roman"/>
                <a:ea typeface="Times New Roman"/>
                <a:cs typeface="Times New Roman"/>
                <a:sym typeface="Times New Roman"/>
              </a:rPr>
              <a:t>11</a:t>
            </a:r>
            <a:r>
              <a:rPr lang="en" sz="1400">
                <a:solidFill>
                  <a:srgbClr val="222222"/>
                </a:solidFill>
                <a:latin typeface="Times New Roman"/>
                <a:ea typeface="Times New Roman"/>
                <a:cs typeface="Times New Roman"/>
                <a:sym typeface="Times New Roman"/>
              </a:rPr>
              <a:t> attacks killed </a:t>
            </a:r>
            <a:r>
              <a:rPr lang="en" sz="1400" b="1">
                <a:solidFill>
                  <a:srgbClr val="222222"/>
                </a:solidFill>
                <a:latin typeface="Times New Roman"/>
                <a:ea typeface="Times New Roman"/>
                <a:cs typeface="Times New Roman"/>
                <a:sym typeface="Times New Roman"/>
              </a:rPr>
              <a:t>2,996 people </a:t>
            </a:r>
            <a:r>
              <a:rPr lang="en" sz="1400">
                <a:solidFill>
                  <a:srgbClr val="222222"/>
                </a:solidFill>
                <a:latin typeface="Times New Roman"/>
                <a:ea typeface="Times New Roman"/>
                <a:cs typeface="Times New Roman"/>
                <a:sym typeface="Times New Roman"/>
              </a:rPr>
              <a:t>and injured more than 6,000 others. These immediate deaths included 265 on the four planes, 2,606 in the World Trade Center and in the surrounding area, and 125 at the Pentagon.</a:t>
            </a:r>
          </a:p>
        </p:txBody>
      </p:sp>
    </p:spTree>
  </p:cSld>
  <p:clrMapOvr>
    <a:masterClrMapping/>
  </p:clrMapOvr>
  <p:transition xmlns:p14="http://schemas.microsoft.com/office/powerpoint/2010/mai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p:nvPr/>
        </p:nvSpPr>
        <p:spPr>
          <a:xfrm>
            <a:off x="2709525" y="505175"/>
            <a:ext cx="3306600" cy="3651000"/>
          </a:xfrm>
          <a:prstGeom prst="rect">
            <a:avLst/>
          </a:prstGeom>
          <a:noFill/>
          <a:ln>
            <a:noFill/>
          </a:ln>
        </p:spPr>
        <p:txBody>
          <a:bodyPr lIns="91425" tIns="91425" rIns="91425" bIns="91425" anchor="t" anchorCtr="0">
            <a:noAutofit/>
          </a:bodyPr>
          <a:lstStyle/>
          <a:p>
            <a:pPr lvl="0">
              <a:spcBef>
                <a:spcPts val="0"/>
              </a:spcBef>
              <a:buNone/>
            </a:pPr>
            <a:r>
              <a:rPr lang="en">
                <a:latin typeface="Times New Roman"/>
                <a:ea typeface="Times New Roman"/>
                <a:cs typeface="Times New Roman"/>
                <a:sym typeface="Times New Roman"/>
              </a:rPr>
              <a:t>Insert image of front page of newspaper from 9/11. Suggested source: Melbourne Sun Herald</a:t>
            </a:r>
          </a:p>
        </p:txBody>
      </p:sp>
    </p:spTree>
  </p:cSld>
  <p:clrMapOvr>
    <a:masterClrMapping/>
  </p:clrMapOvr>
  <p:transition xmlns:p14="http://schemas.microsoft.com/office/powerpoint/2010/mai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p:nvPr/>
        </p:nvSpPr>
        <p:spPr>
          <a:xfrm>
            <a:off x="2709525" y="505175"/>
            <a:ext cx="3306600" cy="3651000"/>
          </a:xfrm>
          <a:prstGeom prst="rect">
            <a:avLst/>
          </a:prstGeom>
          <a:noFill/>
          <a:ln>
            <a:noFill/>
          </a:ln>
        </p:spPr>
        <p:txBody>
          <a:bodyPr lIns="91425" tIns="91425" rIns="91425" bIns="91425" anchor="t" anchorCtr="0">
            <a:noAutofit/>
          </a:bodyPr>
          <a:lstStyle/>
          <a:p>
            <a:pPr lvl="0" rtl="0">
              <a:spcBef>
                <a:spcPts val="0"/>
              </a:spcBef>
              <a:buNone/>
            </a:pPr>
            <a:r>
              <a:rPr lang="en">
                <a:latin typeface="Times New Roman"/>
                <a:ea typeface="Times New Roman"/>
                <a:cs typeface="Times New Roman"/>
                <a:sym typeface="Times New Roman"/>
              </a:rPr>
              <a:t>Insert image of front page of newspaper from 9/11. Suggested source: San Francisco Examiner</a:t>
            </a:r>
          </a:p>
        </p:txBody>
      </p:sp>
    </p:spTree>
  </p:cSld>
  <p:clrMapOvr>
    <a:masterClrMapping/>
  </p:clrMapOvr>
  <p:transition xmlns:p14="http://schemas.microsoft.com/office/powerpoint/2010/mai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p:nvPr/>
        </p:nvSpPr>
        <p:spPr>
          <a:xfrm>
            <a:off x="2709525" y="505175"/>
            <a:ext cx="3306600" cy="3651000"/>
          </a:xfrm>
          <a:prstGeom prst="rect">
            <a:avLst/>
          </a:prstGeom>
          <a:noFill/>
          <a:ln>
            <a:noFill/>
          </a:ln>
        </p:spPr>
        <p:txBody>
          <a:bodyPr lIns="91425" tIns="91425" rIns="91425" bIns="91425" anchor="t" anchorCtr="0">
            <a:noAutofit/>
          </a:bodyPr>
          <a:lstStyle/>
          <a:p>
            <a:pPr lvl="0" rtl="0">
              <a:spcBef>
                <a:spcPts val="0"/>
              </a:spcBef>
              <a:buNone/>
            </a:pPr>
            <a:r>
              <a:rPr lang="en">
                <a:latin typeface="Times New Roman"/>
                <a:ea typeface="Times New Roman"/>
                <a:cs typeface="Times New Roman"/>
                <a:sym typeface="Times New Roman"/>
              </a:rPr>
              <a:t>Insert image of front page of newspaper from 9/11. Suggested source: Rocky Mountain News</a:t>
            </a:r>
          </a:p>
        </p:txBody>
      </p:sp>
    </p:spTree>
  </p:cSld>
  <p:clrMapOvr>
    <a:masterClrMapping/>
  </p:clrMapOvr>
  <p:transition xmlns:p14="http://schemas.microsoft.com/office/powerpoint/2010/mai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344250" y="984700"/>
            <a:ext cx="8455500" cy="2975100"/>
          </a:xfrm>
          <a:prstGeom prst="rect">
            <a:avLst/>
          </a:prstGeom>
        </p:spPr>
        <p:txBody>
          <a:bodyPr lIns="91425" tIns="91425" rIns="91425" bIns="91425" anchor="ctr" anchorCtr="0">
            <a:noAutofit/>
          </a:bodyPr>
          <a:lstStyle/>
          <a:p>
            <a:pPr lvl="0">
              <a:spcBef>
                <a:spcPts val="0"/>
              </a:spcBef>
              <a:buNone/>
            </a:pPr>
            <a:r>
              <a:rPr lang="en" dirty="0">
                <a:latin typeface="Times New Roman"/>
                <a:ea typeface="Times New Roman"/>
                <a:cs typeface="Times New Roman"/>
                <a:sym typeface="Times New Roman"/>
              </a:rPr>
              <a:t>In your opinion, what is the main news value employed in the coverage of 9/11 by these </a:t>
            </a:r>
            <a:r>
              <a:rPr lang="en" dirty="0" smtClean="0">
                <a:latin typeface="Times New Roman"/>
                <a:ea typeface="Times New Roman"/>
                <a:cs typeface="Times New Roman"/>
                <a:sym typeface="Times New Roman"/>
              </a:rPr>
              <a:t>news</a:t>
            </a:r>
            <a:r>
              <a:rPr lang="en-US" dirty="0" smtClean="0">
                <a:latin typeface="Times New Roman"/>
                <a:ea typeface="Times New Roman"/>
                <a:cs typeface="Times New Roman"/>
                <a:sym typeface="Times New Roman"/>
              </a:rPr>
              <a:t> publications</a:t>
            </a:r>
            <a:r>
              <a:rPr lang="en" dirty="0" smtClean="0">
                <a:latin typeface="Times New Roman"/>
                <a:ea typeface="Times New Roman"/>
                <a:cs typeface="Times New Roman"/>
                <a:sym typeface="Times New Roman"/>
              </a:rPr>
              <a:t>?</a:t>
            </a:r>
            <a:endParaRPr lang="en" dirty="0">
              <a:latin typeface="Times New Roman"/>
              <a:ea typeface="Times New Roman"/>
              <a:cs typeface="Times New Roman"/>
              <a:sym typeface="Times New Roman"/>
            </a:endParaRPr>
          </a:p>
        </p:txBody>
      </p:sp>
    </p:spTree>
  </p:cSld>
  <p:clrMapOvr>
    <a:masterClrMapping/>
  </p:clrMapOvr>
  <p:transition xmlns:p14="http://schemas.microsoft.com/office/powerpoint/2010/mai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490250" y="526350"/>
            <a:ext cx="3239100" cy="4090800"/>
          </a:xfrm>
          <a:prstGeom prst="rect">
            <a:avLst/>
          </a:prstGeom>
        </p:spPr>
        <p:txBody>
          <a:bodyPr lIns="91425" tIns="91425" rIns="91425" bIns="91425" anchor="ctr" anchorCtr="0">
            <a:noAutofit/>
          </a:bodyPr>
          <a:lstStyle/>
          <a:p>
            <a:pPr lvl="0">
              <a:spcBef>
                <a:spcPts val="0"/>
              </a:spcBef>
              <a:buNone/>
            </a:pPr>
            <a:r>
              <a:rPr lang="en" sz="5000">
                <a:latin typeface="Times New Roman"/>
                <a:ea typeface="Times New Roman"/>
                <a:cs typeface="Times New Roman"/>
                <a:sym typeface="Times New Roman"/>
              </a:rPr>
              <a:t>ACTIVITY</a:t>
            </a:r>
          </a:p>
        </p:txBody>
      </p:sp>
      <p:sp>
        <p:nvSpPr>
          <p:cNvPr id="92" name="Shape 92"/>
          <p:cNvSpPr txBox="1"/>
          <p:nvPr/>
        </p:nvSpPr>
        <p:spPr>
          <a:xfrm>
            <a:off x="3865500" y="387575"/>
            <a:ext cx="4944600" cy="4515000"/>
          </a:xfrm>
          <a:prstGeom prst="rect">
            <a:avLst/>
          </a:prstGeom>
          <a:noFill/>
          <a:ln>
            <a:noFill/>
          </a:ln>
        </p:spPr>
        <p:txBody>
          <a:bodyPr lIns="91425" tIns="91425" rIns="91425" bIns="91425" anchor="t" anchorCtr="0">
            <a:noAutofit/>
          </a:bodyPr>
          <a:lstStyle/>
          <a:p>
            <a:pPr marL="457200" lvl="0" indent="-342900" rtl="0">
              <a:spcBef>
                <a:spcPts val="0"/>
              </a:spcBef>
              <a:buSzPct val="100000"/>
              <a:buFont typeface="Times New Roman"/>
              <a:buChar char="●"/>
            </a:pPr>
            <a:r>
              <a:rPr lang="en" sz="1800" dirty="0">
                <a:latin typeface="Times New Roman"/>
                <a:ea typeface="Times New Roman"/>
                <a:cs typeface="Times New Roman"/>
                <a:sym typeface="Times New Roman"/>
              </a:rPr>
              <a:t>Pair up with a shoulder partner</a:t>
            </a:r>
          </a:p>
          <a:p>
            <a:pPr marL="457200" lvl="0" indent="-342900" rtl="0">
              <a:spcBef>
                <a:spcPts val="0"/>
              </a:spcBef>
              <a:buSzPct val="100000"/>
              <a:buFont typeface="Times New Roman"/>
              <a:buChar char="●"/>
            </a:pPr>
            <a:r>
              <a:rPr lang="en" sz="1800" dirty="0">
                <a:latin typeface="Times New Roman"/>
                <a:ea typeface="Times New Roman"/>
                <a:cs typeface="Times New Roman"/>
                <a:sym typeface="Times New Roman"/>
              </a:rPr>
              <a:t>Select ONE of the </a:t>
            </a:r>
            <a:r>
              <a:rPr lang="en" sz="1800" dirty="0" smtClean="0">
                <a:latin typeface="Times New Roman"/>
                <a:ea typeface="Times New Roman"/>
                <a:cs typeface="Times New Roman"/>
                <a:sym typeface="Times New Roman"/>
              </a:rPr>
              <a:t>news</a:t>
            </a:r>
            <a:r>
              <a:rPr lang="en-US" sz="1800" dirty="0" smtClean="0">
                <a:latin typeface="Times New Roman"/>
                <a:ea typeface="Times New Roman"/>
                <a:cs typeface="Times New Roman"/>
                <a:sym typeface="Times New Roman"/>
              </a:rPr>
              <a:t> publications</a:t>
            </a:r>
            <a:r>
              <a:rPr lang="en" sz="1800" dirty="0" smtClean="0">
                <a:latin typeface="Times New Roman"/>
                <a:ea typeface="Times New Roman"/>
                <a:cs typeface="Times New Roman"/>
                <a:sym typeface="Times New Roman"/>
              </a:rPr>
              <a:t> to </a:t>
            </a:r>
            <a:r>
              <a:rPr lang="en" sz="1800" dirty="0">
                <a:latin typeface="Times New Roman"/>
                <a:ea typeface="Times New Roman"/>
                <a:cs typeface="Times New Roman"/>
                <a:sym typeface="Times New Roman"/>
              </a:rPr>
              <a:t>discuss</a:t>
            </a:r>
          </a:p>
          <a:p>
            <a:pPr marL="457200" lvl="0" indent="-342900" rtl="0">
              <a:spcBef>
                <a:spcPts val="0"/>
              </a:spcBef>
              <a:buSzPct val="100000"/>
              <a:buFont typeface="Times New Roman"/>
              <a:buChar char="●"/>
            </a:pPr>
            <a:r>
              <a:rPr lang="en" sz="1800" dirty="0">
                <a:latin typeface="Times New Roman"/>
                <a:ea typeface="Times New Roman"/>
                <a:cs typeface="Times New Roman"/>
                <a:sym typeface="Times New Roman"/>
              </a:rPr>
              <a:t>Using only what you see on the front cover, decide what the number one news value employed by your </a:t>
            </a:r>
            <a:r>
              <a:rPr lang="en" sz="1800" dirty="0" smtClean="0">
                <a:latin typeface="Times New Roman"/>
                <a:ea typeface="Times New Roman"/>
                <a:cs typeface="Times New Roman"/>
                <a:sym typeface="Times New Roman"/>
              </a:rPr>
              <a:t>news</a:t>
            </a:r>
            <a:r>
              <a:rPr lang="en-US" sz="1800" dirty="0" smtClean="0">
                <a:latin typeface="Times New Roman"/>
                <a:ea typeface="Times New Roman"/>
                <a:cs typeface="Times New Roman"/>
                <a:sym typeface="Times New Roman"/>
              </a:rPr>
              <a:t> publication</a:t>
            </a:r>
            <a:r>
              <a:rPr lang="en" sz="1800" dirty="0" smtClean="0">
                <a:latin typeface="Times New Roman"/>
                <a:ea typeface="Times New Roman"/>
                <a:cs typeface="Times New Roman"/>
                <a:sym typeface="Times New Roman"/>
              </a:rPr>
              <a:t> </a:t>
            </a:r>
            <a:r>
              <a:rPr lang="en" sz="1800" dirty="0">
                <a:latin typeface="Times New Roman"/>
                <a:ea typeface="Times New Roman"/>
                <a:cs typeface="Times New Roman"/>
                <a:sym typeface="Times New Roman"/>
              </a:rPr>
              <a:t>is.</a:t>
            </a:r>
          </a:p>
          <a:p>
            <a:pPr marL="457200" lvl="0" indent="-342900" rtl="0">
              <a:spcBef>
                <a:spcPts val="0"/>
              </a:spcBef>
              <a:buSzPct val="100000"/>
              <a:buFont typeface="Times New Roman"/>
              <a:buChar char="●"/>
            </a:pPr>
            <a:r>
              <a:rPr lang="en" sz="1800" dirty="0">
                <a:latin typeface="Times New Roman"/>
                <a:ea typeface="Times New Roman"/>
                <a:cs typeface="Times New Roman"/>
                <a:sym typeface="Times New Roman"/>
              </a:rPr>
              <a:t>Next, decide what the number two news value is.</a:t>
            </a:r>
          </a:p>
          <a:p>
            <a:pPr marL="457200" lvl="0" indent="-342900" rtl="0">
              <a:spcBef>
                <a:spcPts val="0"/>
              </a:spcBef>
              <a:buSzPct val="100000"/>
              <a:buFont typeface="Times New Roman"/>
              <a:buChar char="●"/>
            </a:pPr>
            <a:r>
              <a:rPr lang="en" sz="1800" dirty="0">
                <a:latin typeface="Times New Roman"/>
                <a:ea typeface="Times New Roman"/>
                <a:cs typeface="Times New Roman"/>
                <a:sym typeface="Times New Roman"/>
              </a:rPr>
              <a:t>Then, decide what the number three news value is.</a:t>
            </a:r>
          </a:p>
          <a:p>
            <a:pPr marL="457200" lvl="0" indent="-342900">
              <a:spcBef>
                <a:spcPts val="0"/>
              </a:spcBef>
              <a:buSzPct val="100000"/>
              <a:buFont typeface="Times New Roman"/>
              <a:buChar char="●"/>
            </a:pPr>
            <a:r>
              <a:rPr lang="en" sz="1800" dirty="0">
                <a:latin typeface="Times New Roman"/>
                <a:ea typeface="Times New Roman"/>
                <a:cs typeface="Times New Roman"/>
                <a:sym typeface="Times New Roman"/>
              </a:rPr>
              <a:t>Your last task is to decide what is the least relevant news value employed in these stories. In other words, what mattered LEAST to the editors who decided that their </a:t>
            </a:r>
            <a:r>
              <a:rPr lang="en" sz="1800" dirty="0" smtClean="0">
                <a:latin typeface="Times New Roman"/>
                <a:ea typeface="Times New Roman"/>
                <a:cs typeface="Times New Roman"/>
                <a:sym typeface="Times New Roman"/>
              </a:rPr>
              <a:t>news</a:t>
            </a:r>
            <a:r>
              <a:rPr lang="en-US" sz="1800" smtClean="0">
                <a:latin typeface="Times New Roman"/>
                <a:ea typeface="Times New Roman"/>
                <a:cs typeface="Times New Roman"/>
                <a:sym typeface="Times New Roman"/>
              </a:rPr>
              <a:t> publications</a:t>
            </a:r>
            <a:r>
              <a:rPr lang="en" sz="1800" smtClean="0">
                <a:latin typeface="Times New Roman"/>
                <a:ea typeface="Times New Roman"/>
                <a:cs typeface="Times New Roman"/>
                <a:sym typeface="Times New Roman"/>
              </a:rPr>
              <a:t> </a:t>
            </a:r>
            <a:r>
              <a:rPr lang="en" sz="1800" dirty="0">
                <a:latin typeface="Times New Roman"/>
                <a:ea typeface="Times New Roman"/>
                <a:cs typeface="Times New Roman"/>
                <a:sym typeface="Times New Roman"/>
              </a:rPr>
              <a:t>would run this information as front page stories?</a:t>
            </a:r>
          </a:p>
        </p:txBody>
      </p:sp>
    </p:spTree>
  </p:cSld>
  <p:clrMapOvr>
    <a:masterClrMapping/>
  </p:clrMapOvr>
  <p:transition xmlns:p14="http://schemas.microsoft.com/office/powerpoint/2010/mai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ctrTitle"/>
          </p:nvPr>
        </p:nvSpPr>
        <p:spPr>
          <a:xfrm>
            <a:off x="344250" y="1403850"/>
            <a:ext cx="8455500" cy="2146800"/>
          </a:xfrm>
          <a:prstGeom prst="rect">
            <a:avLst/>
          </a:prstGeom>
        </p:spPr>
        <p:txBody>
          <a:bodyPr lIns="91425" tIns="91425" rIns="91425" bIns="91425" anchor="ctr" anchorCtr="0">
            <a:noAutofit/>
          </a:bodyPr>
          <a:lstStyle/>
          <a:p>
            <a:pPr lvl="0">
              <a:spcBef>
                <a:spcPts val="0"/>
              </a:spcBef>
              <a:buNone/>
            </a:pPr>
            <a:r>
              <a:rPr lang="en">
                <a:latin typeface="Times New Roman"/>
                <a:ea typeface="Times New Roman"/>
                <a:cs typeface="Times New Roman"/>
                <a:sym typeface="Times New Roman"/>
              </a:rPr>
              <a:t>The 9/11 Question</a:t>
            </a:r>
          </a:p>
        </p:txBody>
      </p:sp>
      <p:sp>
        <p:nvSpPr>
          <p:cNvPr id="59" name="Shape 59"/>
          <p:cNvSpPr txBox="1">
            <a:spLocks noGrp="1"/>
          </p:cNvSpPr>
          <p:nvPr>
            <p:ph type="subTitle" idx="1"/>
          </p:nvPr>
        </p:nvSpPr>
        <p:spPr>
          <a:xfrm>
            <a:off x="344250" y="3550650"/>
            <a:ext cx="4910100" cy="577800"/>
          </a:xfrm>
          <a:prstGeom prst="rect">
            <a:avLst/>
          </a:prstGeom>
        </p:spPr>
        <p:txBody>
          <a:bodyPr lIns="91425" tIns="91425" rIns="91425" bIns="91425" anchor="ctr" anchorCtr="0">
            <a:noAutofit/>
          </a:bodyPr>
          <a:lstStyle/>
          <a:p>
            <a:pPr lvl="0">
              <a:spcBef>
                <a:spcPts val="0"/>
              </a:spcBef>
              <a:buNone/>
            </a:pPr>
            <a:r>
              <a:rPr lang="en">
                <a:latin typeface="Times New Roman"/>
                <a:ea typeface="Times New Roman"/>
                <a:cs typeface="Times New Roman"/>
                <a:sym typeface="Times New Roman"/>
              </a:rPr>
              <a:t>Changing Journalism Forever</a:t>
            </a:r>
          </a:p>
        </p:txBody>
      </p:sp>
    </p:spTree>
    <p:extLst>
      <p:ext uri="{BB962C8B-B14F-4D97-AF65-F5344CB8AC3E}">
        <p14:creationId xmlns:p14="http://schemas.microsoft.com/office/powerpoint/2010/main" val="484383914"/>
      </p:ext>
    </p:extLst>
  </p:cSld>
  <p:clrMapOvr>
    <a:masterClrMapping/>
  </p:clrMapOvr>
  <p:transition xmlns:p14="http://schemas.microsoft.com/office/powerpoint/2010/main" spd="slow">
    <p:cut/>
  </p:transition>
</p:sld>
</file>

<file path=ppt/theme/theme1.xml><?xml version="1.0" encoding="utf-8"?>
<a:theme xmlns:a="http://schemas.openxmlformats.org/drawingml/2006/main" name="pop">
  <a:themeElements>
    <a:clrScheme name="Pop">
      <a:dk1>
        <a:srgbClr val="F8E71C"/>
      </a:dk1>
      <a:lt1>
        <a:srgbClr val="FFFFFF"/>
      </a:lt1>
      <a:dk2>
        <a:srgbClr val="000000"/>
      </a:dk2>
      <a:lt2>
        <a:srgbClr val="D9D9D9"/>
      </a:lt2>
      <a:accent1>
        <a:srgbClr val="666666"/>
      </a:accent1>
      <a:accent2>
        <a:srgbClr val="483165"/>
      </a:accent2>
      <a:accent3>
        <a:srgbClr val="EB1E95"/>
      </a:accent3>
      <a:accent4>
        <a:srgbClr val="0F9D58"/>
      </a:accent4>
      <a:accent5>
        <a:srgbClr val="01AFD1"/>
      </a:accent5>
      <a:accent6>
        <a:srgbClr val="9C27B0"/>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380</Words>
  <Application>Microsoft Macintosh PowerPoint</Application>
  <PresentationFormat>On-screen Show (16:9)</PresentationFormat>
  <Paragraphs>22</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pop</vt:lpstr>
      <vt:lpstr>The 9/11 Question</vt:lpstr>
      <vt:lpstr>9/11 Broke Journalism</vt:lpstr>
      <vt:lpstr>PowerPoint Presentation</vt:lpstr>
      <vt:lpstr>PowerPoint Presentation</vt:lpstr>
      <vt:lpstr>PowerPoint Presentation</vt:lpstr>
      <vt:lpstr>In your opinion, what is the main news value employed in the coverage of 9/11 by these news publications?</vt:lpstr>
      <vt:lpstr>ACTIVITY</vt:lpstr>
      <vt:lpstr>The 9/11 Question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9/11 Question</dc:title>
  <cp:lastModifiedBy>Richard Karpel</cp:lastModifiedBy>
  <cp:revision>4</cp:revision>
  <dcterms:modified xsi:type="dcterms:W3CDTF">2016-04-21T22:08:14Z</dcterms:modified>
</cp:coreProperties>
</file>