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8"/>
  </p:notesMasterIdLst>
  <p:sldIdLst>
    <p:sldId id="256" r:id="rId2"/>
    <p:sldId id="268" r:id="rId3"/>
    <p:sldId id="265" r:id="rId4"/>
    <p:sldId id="267" r:id="rId5"/>
    <p:sldId id="270" r:id="rId6"/>
    <p:sldId id="258" r:id="rId7"/>
    <p:sldId id="269" r:id="rId8"/>
    <p:sldId id="271" r:id="rId9"/>
    <p:sldId id="259" r:id="rId10"/>
    <p:sldId id="273" r:id="rId11"/>
    <p:sldId id="282" r:id="rId12"/>
    <p:sldId id="274" r:id="rId13"/>
    <p:sldId id="260" r:id="rId14"/>
    <p:sldId id="284" r:id="rId15"/>
    <p:sldId id="261" r:id="rId16"/>
    <p:sldId id="276" r:id="rId17"/>
    <p:sldId id="285" r:id="rId18"/>
    <p:sldId id="277" r:id="rId19"/>
    <p:sldId id="262" r:id="rId20"/>
    <p:sldId id="286" r:id="rId21"/>
    <p:sldId id="279" r:id="rId22"/>
    <p:sldId id="288" r:id="rId23"/>
    <p:sldId id="287" r:id="rId24"/>
    <p:sldId id="280" r:id="rId25"/>
    <p:sldId id="264" r:id="rId26"/>
    <p:sldId id="281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67" d="100"/>
          <a:sy n="167" d="100"/>
        </p:scale>
        <p:origin x="-736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0C1D69-3857-AE44-9AC3-591888395A0A}" type="doc">
      <dgm:prSet loTypeId="urn:microsoft.com/office/officeart/2005/8/layout/balance1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918B510-6BDD-2842-82E4-6F8B3BB04E9A}">
      <dgm:prSet phldrT="[Text]"/>
      <dgm:spPr/>
      <dgm:t>
        <a:bodyPr/>
        <a:lstStyle/>
        <a:p>
          <a:r>
            <a:rPr lang="en-US" dirty="0" smtClean="0">
              <a:solidFill>
                <a:schemeClr val="bg2"/>
              </a:solidFill>
            </a:rPr>
            <a:t>How seriously?</a:t>
          </a:r>
          <a:endParaRPr lang="en-US" dirty="0">
            <a:solidFill>
              <a:schemeClr val="bg2"/>
            </a:solidFill>
          </a:endParaRPr>
        </a:p>
      </dgm:t>
    </dgm:pt>
    <dgm:pt modelId="{A6D3BBA4-BBDF-DD47-B8C2-0715DCE8BDD3}" type="parTrans" cxnId="{7192266F-54A3-3149-9ED1-FA325EA50522}">
      <dgm:prSet/>
      <dgm:spPr/>
      <dgm:t>
        <a:bodyPr/>
        <a:lstStyle/>
        <a:p>
          <a:endParaRPr lang="en-US"/>
        </a:p>
      </dgm:t>
    </dgm:pt>
    <dgm:pt modelId="{C1B57255-3466-8943-A375-AA7F0227DCD4}" type="sibTrans" cxnId="{7192266F-54A3-3149-9ED1-FA325EA50522}">
      <dgm:prSet/>
      <dgm:spPr/>
      <dgm:t>
        <a:bodyPr/>
        <a:lstStyle/>
        <a:p>
          <a:endParaRPr lang="en-US"/>
        </a:p>
      </dgm:t>
    </dgm:pt>
    <dgm:pt modelId="{D70D492C-C478-EC4C-B0E7-F0835F660096}">
      <dgm:prSet phldrT="[Text]"/>
      <dgm:spPr/>
      <dgm:t>
        <a:bodyPr/>
        <a:lstStyle/>
        <a:p>
          <a:r>
            <a:rPr lang="en-US" dirty="0" smtClean="0">
              <a:solidFill>
                <a:schemeClr val="bg2"/>
              </a:solidFill>
            </a:rPr>
            <a:t>How many?</a:t>
          </a:r>
          <a:endParaRPr lang="en-US" dirty="0">
            <a:solidFill>
              <a:schemeClr val="bg2"/>
            </a:solidFill>
          </a:endParaRPr>
        </a:p>
      </dgm:t>
    </dgm:pt>
    <dgm:pt modelId="{B5689CA3-ABC2-CB49-B76B-317A282B41BA}" type="parTrans" cxnId="{A48CF1CD-09A8-E14D-9B5E-75DB344326FF}">
      <dgm:prSet/>
      <dgm:spPr/>
      <dgm:t>
        <a:bodyPr/>
        <a:lstStyle/>
        <a:p>
          <a:endParaRPr lang="en-US"/>
        </a:p>
      </dgm:t>
    </dgm:pt>
    <dgm:pt modelId="{2110C8D9-2C35-9049-B110-A9176AAE8317}" type="sibTrans" cxnId="{A48CF1CD-09A8-E14D-9B5E-75DB344326FF}">
      <dgm:prSet/>
      <dgm:spPr/>
      <dgm:t>
        <a:bodyPr/>
        <a:lstStyle/>
        <a:p>
          <a:endParaRPr lang="en-US"/>
        </a:p>
      </dgm:t>
    </dgm:pt>
    <dgm:pt modelId="{1846E726-88C2-794F-B587-C5B0E161165E}">
      <dgm:prSet phldrT="[Text]"/>
      <dgm:spPr/>
      <dgm:t>
        <a:bodyPr/>
        <a:lstStyle/>
        <a:p>
          <a:r>
            <a:rPr lang="en-US" dirty="0" smtClean="0">
              <a:solidFill>
                <a:schemeClr val="bg2"/>
              </a:solidFill>
            </a:rPr>
            <a:t>WEIGHT</a:t>
          </a:r>
          <a:endParaRPr lang="en-US" dirty="0">
            <a:solidFill>
              <a:schemeClr val="bg2"/>
            </a:solidFill>
          </a:endParaRPr>
        </a:p>
      </dgm:t>
    </dgm:pt>
    <dgm:pt modelId="{4CFAC745-0028-684F-8546-1B6640509FD8}" type="parTrans" cxnId="{3D309B60-1F6C-F74F-8F7A-DA6551795D6C}">
      <dgm:prSet/>
      <dgm:spPr/>
      <dgm:t>
        <a:bodyPr/>
        <a:lstStyle/>
        <a:p>
          <a:endParaRPr lang="en-US"/>
        </a:p>
      </dgm:t>
    </dgm:pt>
    <dgm:pt modelId="{0206A59A-3E27-894D-87C5-A4AEFEF54F21}" type="sibTrans" cxnId="{3D309B60-1F6C-F74F-8F7A-DA6551795D6C}">
      <dgm:prSet/>
      <dgm:spPr/>
      <dgm:t>
        <a:bodyPr/>
        <a:lstStyle/>
        <a:p>
          <a:endParaRPr lang="en-US"/>
        </a:p>
      </dgm:t>
    </dgm:pt>
    <dgm:pt modelId="{BF7C528B-6CFE-0C4A-9DA9-AE305967D512}">
      <dgm:prSet phldrT="[Text]"/>
      <dgm:spPr/>
      <dgm:t>
        <a:bodyPr/>
        <a:lstStyle/>
        <a:p>
          <a:r>
            <a:rPr lang="en-US" dirty="0" smtClean="0">
              <a:solidFill>
                <a:schemeClr val="bg2"/>
              </a:solidFill>
            </a:rPr>
            <a:t>Out of character Unexpected</a:t>
          </a:r>
          <a:endParaRPr lang="en-US" dirty="0">
            <a:solidFill>
              <a:schemeClr val="bg2"/>
            </a:solidFill>
          </a:endParaRPr>
        </a:p>
      </dgm:t>
    </dgm:pt>
    <dgm:pt modelId="{0FAD3A83-8FE2-E347-8047-440BA1E4ACA1}" type="parTrans" cxnId="{EE43195A-5E91-D94D-8F50-BCF1CE654BF8}">
      <dgm:prSet/>
      <dgm:spPr/>
      <dgm:t>
        <a:bodyPr/>
        <a:lstStyle/>
        <a:p>
          <a:endParaRPr lang="en-US"/>
        </a:p>
      </dgm:t>
    </dgm:pt>
    <dgm:pt modelId="{F2C56A6E-CFBD-3D49-B258-2FB0BE2740D3}" type="sibTrans" cxnId="{EE43195A-5E91-D94D-8F50-BCF1CE654BF8}">
      <dgm:prSet/>
      <dgm:spPr/>
      <dgm:t>
        <a:bodyPr/>
        <a:lstStyle/>
        <a:p>
          <a:endParaRPr lang="en-US"/>
        </a:p>
      </dgm:t>
    </dgm:pt>
    <dgm:pt modelId="{FCAC7632-4FA9-F648-8B9C-7A5343EF0A7A}">
      <dgm:prSet phldrT="[Text]"/>
      <dgm:spPr/>
      <dgm:t>
        <a:bodyPr/>
        <a:lstStyle/>
        <a:p>
          <a:r>
            <a:rPr lang="en-US" dirty="0" smtClean="0">
              <a:solidFill>
                <a:schemeClr val="bg2"/>
              </a:solidFill>
            </a:rPr>
            <a:t>Shock</a:t>
          </a:r>
          <a:endParaRPr lang="en-US" dirty="0">
            <a:solidFill>
              <a:schemeClr val="bg2"/>
            </a:solidFill>
          </a:endParaRPr>
        </a:p>
      </dgm:t>
    </dgm:pt>
    <dgm:pt modelId="{6A945BB1-CC64-6F4B-8C11-A22725494F0C}" type="parTrans" cxnId="{AF25ED03-BC35-8C43-A258-8CAA5606E868}">
      <dgm:prSet/>
      <dgm:spPr/>
      <dgm:t>
        <a:bodyPr/>
        <a:lstStyle/>
        <a:p>
          <a:endParaRPr lang="en-US"/>
        </a:p>
      </dgm:t>
    </dgm:pt>
    <dgm:pt modelId="{13ABC133-00BD-244C-B02F-E214D788672E}" type="sibTrans" cxnId="{AF25ED03-BC35-8C43-A258-8CAA5606E868}">
      <dgm:prSet/>
      <dgm:spPr/>
      <dgm:t>
        <a:bodyPr/>
        <a:lstStyle/>
        <a:p>
          <a:endParaRPr lang="en-US"/>
        </a:p>
      </dgm:t>
    </dgm:pt>
    <dgm:pt modelId="{990FD19A-7370-6740-A600-89693869E999}">
      <dgm:prSet phldrT="[Text]"/>
      <dgm:spPr/>
      <dgm:t>
        <a:bodyPr/>
        <a:lstStyle/>
        <a:p>
          <a:r>
            <a:rPr lang="en-US" dirty="0" smtClean="0">
              <a:solidFill>
                <a:schemeClr val="bg2"/>
              </a:solidFill>
            </a:rPr>
            <a:t>Depth of pain</a:t>
          </a:r>
          <a:endParaRPr lang="en-US" dirty="0">
            <a:solidFill>
              <a:schemeClr val="bg2"/>
            </a:solidFill>
          </a:endParaRPr>
        </a:p>
      </dgm:t>
    </dgm:pt>
    <dgm:pt modelId="{C9E5459E-C95F-8144-A27C-0EEDC83E9400}" type="parTrans" cxnId="{725533DF-0C4D-774A-B01F-1008E779CBA0}">
      <dgm:prSet/>
      <dgm:spPr/>
      <dgm:t>
        <a:bodyPr/>
        <a:lstStyle/>
        <a:p>
          <a:endParaRPr lang="en-US"/>
        </a:p>
      </dgm:t>
    </dgm:pt>
    <dgm:pt modelId="{E9801DAC-1C27-6744-8637-C550F73879D8}" type="sibTrans" cxnId="{725533DF-0C4D-774A-B01F-1008E779CBA0}">
      <dgm:prSet/>
      <dgm:spPr/>
      <dgm:t>
        <a:bodyPr/>
        <a:lstStyle/>
        <a:p>
          <a:endParaRPr lang="en-US"/>
        </a:p>
      </dgm:t>
    </dgm:pt>
    <dgm:pt modelId="{FFBB1866-85D1-7B42-A11E-4478C578D6B2}">
      <dgm:prSet phldrT="[Text]"/>
      <dgm:spPr/>
      <dgm:t>
        <a:bodyPr/>
        <a:lstStyle/>
        <a:p>
          <a:r>
            <a:rPr lang="en-US" dirty="0" smtClean="0">
              <a:solidFill>
                <a:schemeClr val="bg2"/>
              </a:solidFill>
            </a:rPr>
            <a:t>IMPACT</a:t>
          </a:r>
          <a:endParaRPr lang="en-US" dirty="0">
            <a:solidFill>
              <a:schemeClr val="bg2"/>
            </a:solidFill>
          </a:endParaRPr>
        </a:p>
      </dgm:t>
    </dgm:pt>
    <dgm:pt modelId="{3ADD30F5-C873-2940-8799-D65CB8F5FC81}" type="sibTrans" cxnId="{9D571835-D530-4D43-BE81-632991C336EC}">
      <dgm:prSet/>
      <dgm:spPr/>
      <dgm:t>
        <a:bodyPr/>
        <a:lstStyle/>
        <a:p>
          <a:endParaRPr lang="en-US"/>
        </a:p>
      </dgm:t>
    </dgm:pt>
    <dgm:pt modelId="{229B7C06-5076-044A-872D-F365D4D45187}" type="parTrans" cxnId="{9D571835-D530-4D43-BE81-632991C336EC}">
      <dgm:prSet/>
      <dgm:spPr/>
      <dgm:t>
        <a:bodyPr/>
        <a:lstStyle/>
        <a:p>
          <a:endParaRPr lang="en-US"/>
        </a:p>
      </dgm:t>
    </dgm:pt>
    <dgm:pt modelId="{D62469B0-537D-C745-A492-69FBE91FA4AE}" type="pres">
      <dgm:prSet presAssocID="{5C0C1D69-3857-AE44-9AC3-591888395A0A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02F6933-6F03-B045-B0A7-AC53FE65D9C1}" type="pres">
      <dgm:prSet presAssocID="{5C0C1D69-3857-AE44-9AC3-591888395A0A}" presName="dummyMaxCanvas" presStyleCnt="0"/>
      <dgm:spPr/>
      <dgm:t>
        <a:bodyPr/>
        <a:lstStyle/>
        <a:p>
          <a:endParaRPr lang="en-US"/>
        </a:p>
      </dgm:t>
    </dgm:pt>
    <dgm:pt modelId="{241C9555-E65A-0344-A39C-EBC373B7B303}" type="pres">
      <dgm:prSet presAssocID="{5C0C1D69-3857-AE44-9AC3-591888395A0A}" presName="parentComposite" presStyleCnt="0"/>
      <dgm:spPr/>
      <dgm:t>
        <a:bodyPr/>
        <a:lstStyle/>
        <a:p>
          <a:endParaRPr lang="en-US"/>
        </a:p>
      </dgm:t>
    </dgm:pt>
    <dgm:pt modelId="{C58BBC0F-2884-AE48-9D0D-13B52D9E1260}" type="pres">
      <dgm:prSet presAssocID="{5C0C1D69-3857-AE44-9AC3-591888395A0A}" presName="parent1" presStyleLbl="alignAccFollowNode1" presStyleIdx="0" presStyleCnt="4" custScaleX="177705" custLinFactNeighborX="-28509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9CD6B1B2-F6DD-5E44-9374-8DE669DEE70C}" type="pres">
      <dgm:prSet presAssocID="{5C0C1D69-3857-AE44-9AC3-591888395A0A}" presName="parent2" presStyleLbl="alignAccFollowNode1" presStyleIdx="1" presStyleCnt="4" custScaleX="184471" custLinFactNeighborX="49321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9DFC6E54-EF98-6649-A443-95988F7B5851}" type="pres">
      <dgm:prSet presAssocID="{5C0C1D69-3857-AE44-9AC3-591888395A0A}" presName="childrenComposite" presStyleCnt="0"/>
      <dgm:spPr/>
      <dgm:t>
        <a:bodyPr/>
        <a:lstStyle/>
        <a:p>
          <a:endParaRPr lang="en-US"/>
        </a:p>
      </dgm:t>
    </dgm:pt>
    <dgm:pt modelId="{4E01CC84-DD04-034A-8E00-BF3BC6F56C87}" type="pres">
      <dgm:prSet presAssocID="{5C0C1D69-3857-AE44-9AC3-591888395A0A}" presName="dummyMaxCanvas_ChildArea" presStyleCnt="0"/>
      <dgm:spPr/>
      <dgm:t>
        <a:bodyPr/>
        <a:lstStyle/>
        <a:p>
          <a:endParaRPr lang="en-US"/>
        </a:p>
      </dgm:t>
    </dgm:pt>
    <dgm:pt modelId="{A681AE29-3129-1640-AC8C-338D15661989}" type="pres">
      <dgm:prSet presAssocID="{5C0C1D69-3857-AE44-9AC3-591888395A0A}" presName="fulcrum" presStyleLbl="alignAccFollowNode1" presStyleIdx="2" presStyleCnt="4"/>
      <dgm:spPr/>
      <dgm:t>
        <a:bodyPr/>
        <a:lstStyle/>
        <a:p>
          <a:endParaRPr lang="en-US"/>
        </a:p>
      </dgm:t>
    </dgm:pt>
    <dgm:pt modelId="{BC50DDC3-CC37-3D41-A2E9-772970A95AC8}" type="pres">
      <dgm:prSet presAssocID="{5C0C1D69-3857-AE44-9AC3-591888395A0A}" presName="balance_23" presStyleLbl="alignAccFollowNode1" presStyleIdx="3" presStyleCnt="4" custLinFactNeighborX="1413" custLinFactNeighborY="-225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DB3145-8F98-A640-B3FF-2B5626BB593E}" type="pres">
      <dgm:prSet presAssocID="{5C0C1D69-3857-AE44-9AC3-591888395A0A}" presName="right_23_1" presStyleLbl="node1" presStyleIdx="0" presStyleCnt="5" custScaleX="144345" custLinFactNeighborY="-98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180D40-08BE-3449-8428-81F4DE256D0C}" type="pres">
      <dgm:prSet presAssocID="{5C0C1D69-3857-AE44-9AC3-591888395A0A}" presName="right_23_2" presStyleLbl="node1" presStyleIdx="1" presStyleCnt="5" custScaleX="143115" custLinFactNeighborY="-24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A28C85-483F-BB49-A790-AAA89FF30717}" type="pres">
      <dgm:prSet presAssocID="{5C0C1D69-3857-AE44-9AC3-591888395A0A}" presName="right_23_3" presStyleLbl="node1" presStyleIdx="2" presStyleCnt="5" custScaleX="1418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4B170A-FA05-5C42-A546-4D5ED7C82D98}" type="pres">
      <dgm:prSet presAssocID="{5C0C1D69-3857-AE44-9AC3-591888395A0A}" presName="left_23_1" presStyleLbl="node1" presStyleIdx="3" presStyleCnt="5" custScaleX="138543" custLinFactNeighborX="-6097" custLinFactNeighborY="-98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1FAE25-4AE4-3043-B110-3D16BB943AF8}" type="pres">
      <dgm:prSet presAssocID="{5C0C1D69-3857-AE44-9AC3-591888395A0A}" presName="left_23_2" presStyleLbl="node1" presStyleIdx="4" presStyleCnt="5" custScaleX="140519" custLinFactNeighborX="-3183" custLinFactNeighborY="-61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D571835-D530-4D43-BE81-632991C336EC}" srcId="{5C0C1D69-3857-AE44-9AC3-591888395A0A}" destId="{FFBB1866-85D1-7B42-A11E-4478C578D6B2}" srcOrd="0" destOrd="0" parTransId="{229B7C06-5076-044A-872D-F365D4D45187}" sibTransId="{3ADD30F5-C873-2940-8799-D65CB8F5FC81}"/>
    <dgm:cxn modelId="{C6F64EC7-A34D-0741-A8AE-C41C438FFC2A}" type="presOf" srcId="{1846E726-88C2-794F-B587-C5B0E161165E}" destId="{9CD6B1B2-F6DD-5E44-9374-8DE669DEE70C}" srcOrd="0" destOrd="0" presId="urn:microsoft.com/office/officeart/2005/8/layout/balance1"/>
    <dgm:cxn modelId="{A48CF1CD-09A8-E14D-9B5E-75DB344326FF}" srcId="{FFBB1866-85D1-7B42-A11E-4478C578D6B2}" destId="{D70D492C-C478-EC4C-B0E7-F0835F660096}" srcOrd="1" destOrd="0" parTransId="{B5689CA3-ABC2-CB49-B76B-317A282B41BA}" sibTransId="{2110C8D9-2C35-9049-B110-A9176AAE8317}"/>
    <dgm:cxn modelId="{3D309B60-1F6C-F74F-8F7A-DA6551795D6C}" srcId="{5C0C1D69-3857-AE44-9AC3-591888395A0A}" destId="{1846E726-88C2-794F-B587-C5B0E161165E}" srcOrd="1" destOrd="0" parTransId="{4CFAC745-0028-684F-8546-1B6640509FD8}" sibTransId="{0206A59A-3E27-894D-87C5-A4AEFEF54F21}"/>
    <dgm:cxn modelId="{F3916DAC-1FF0-F847-8320-A67225329029}" type="presOf" srcId="{A918B510-6BDD-2842-82E4-6F8B3BB04E9A}" destId="{834B170A-FA05-5C42-A546-4D5ED7C82D98}" srcOrd="0" destOrd="0" presId="urn:microsoft.com/office/officeart/2005/8/layout/balance1"/>
    <dgm:cxn modelId="{6A6D53A2-12DB-984E-8902-0F00E487B073}" type="presOf" srcId="{FFBB1866-85D1-7B42-A11E-4478C578D6B2}" destId="{C58BBC0F-2884-AE48-9D0D-13B52D9E1260}" srcOrd="0" destOrd="0" presId="urn:microsoft.com/office/officeart/2005/8/layout/balance1"/>
    <dgm:cxn modelId="{7192266F-54A3-3149-9ED1-FA325EA50522}" srcId="{FFBB1866-85D1-7B42-A11E-4478C578D6B2}" destId="{A918B510-6BDD-2842-82E4-6F8B3BB04E9A}" srcOrd="0" destOrd="0" parTransId="{A6D3BBA4-BBDF-DD47-B8C2-0715DCE8BDD3}" sibTransId="{C1B57255-3466-8943-A375-AA7F0227DCD4}"/>
    <dgm:cxn modelId="{22E9DF92-1092-E74A-ABFA-3AC8ED519ECB}" type="presOf" srcId="{D70D492C-C478-EC4C-B0E7-F0835F660096}" destId="{941FAE25-4AE4-3043-B110-3D16BB943AF8}" srcOrd="0" destOrd="0" presId="urn:microsoft.com/office/officeart/2005/8/layout/balance1"/>
    <dgm:cxn modelId="{A9934009-D857-9743-A8F2-4B6D86DD3FAC}" type="presOf" srcId="{990FD19A-7370-6740-A600-89693869E999}" destId="{D1A28C85-483F-BB49-A790-AAA89FF30717}" srcOrd="0" destOrd="0" presId="urn:microsoft.com/office/officeart/2005/8/layout/balance1"/>
    <dgm:cxn modelId="{725533DF-0C4D-774A-B01F-1008E779CBA0}" srcId="{1846E726-88C2-794F-B587-C5B0E161165E}" destId="{990FD19A-7370-6740-A600-89693869E999}" srcOrd="2" destOrd="0" parTransId="{C9E5459E-C95F-8144-A27C-0EEDC83E9400}" sibTransId="{E9801DAC-1C27-6744-8637-C550F73879D8}"/>
    <dgm:cxn modelId="{0D22E845-C0E7-B741-B0CD-AD3DC1D47E73}" type="presOf" srcId="{FCAC7632-4FA9-F648-8B9C-7A5343EF0A7A}" destId="{87180D40-08BE-3449-8428-81F4DE256D0C}" srcOrd="0" destOrd="0" presId="urn:microsoft.com/office/officeart/2005/8/layout/balance1"/>
    <dgm:cxn modelId="{BFE7072C-FF4F-8C4C-8DC0-17D5CAE616E3}" type="presOf" srcId="{BF7C528B-6CFE-0C4A-9DA9-AE305967D512}" destId="{ACDB3145-8F98-A640-B3FF-2B5626BB593E}" srcOrd="0" destOrd="0" presId="urn:microsoft.com/office/officeart/2005/8/layout/balance1"/>
    <dgm:cxn modelId="{D855E068-F3B1-FB47-B337-7335BB9E42B3}" type="presOf" srcId="{5C0C1D69-3857-AE44-9AC3-591888395A0A}" destId="{D62469B0-537D-C745-A492-69FBE91FA4AE}" srcOrd="0" destOrd="0" presId="urn:microsoft.com/office/officeart/2005/8/layout/balance1"/>
    <dgm:cxn modelId="{EE43195A-5E91-D94D-8F50-BCF1CE654BF8}" srcId="{1846E726-88C2-794F-B587-C5B0E161165E}" destId="{BF7C528B-6CFE-0C4A-9DA9-AE305967D512}" srcOrd="0" destOrd="0" parTransId="{0FAD3A83-8FE2-E347-8047-440BA1E4ACA1}" sibTransId="{F2C56A6E-CFBD-3D49-B258-2FB0BE2740D3}"/>
    <dgm:cxn modelId="{AF25ED03-BC35-8C43-A258-8CAA5606E868}" srcId="{1846E726-88C2-794F-B587-C5B0E161165E}" destId="{FCAC7632-4FA9-F648-8B9C-7A5343EF0A7A}" srcOrd="1" destOrd="0" parTransId="{6A945BB1-CC64-6F4B-8C11-A22725494F0C}" sibTransId="{13ABC133-00BD-244C-B02F-E214D788672E}"/>
    <dgm:cxn modelId="{2C0BFBF4-287B-4E42-B282-62F94244A028}" type="presParOf" srcId="{D62469B0-537D-C745-A492-69FBE91FA4AE}" destId="{C02F6933-6F03-B045-B0A7-AC53FE65D9C1}" srcOrd="0" destOrd="0" presId="urn:microsoft.com/office/officeart/2005/8/layout/balance1"/>
    <dgm:cxn modelId="{74DDE278-04C1-1445-B76C-C9695527F826}" type="presParOf" srcId="{D62469B0-537D-C745-A492-69FBE91FA4AE}" destId="{241C9555-E65A-0344-A39C-EBC373B7B303}" srcOrd="1" destOrd="0" presId="urn:microsoft.com/office/officeart/2005/8/layout/balance1"/>
    <dgm:cxn modelId="{65CA9659-A1CF-0C4B-B183-5AC40098CC1F}" type="presParOf" srcId="{241C9555-E65A-0344-A39C-EBC373B7B303}" destId="{C58BBC0F-2884-AE48-9D0D-13B52D9E1260}" srcOrd="0" destOrd="0" presId="urn:microsoft.com/office/officeart/2005/8/layout/balance1"/>
    <dgm:cxn modelId="{C33BA4BF-53CD-2A4B-8AC4-449AB0719FFA}" type="presParOf" srcId="{241C9555-E65A-0344-A39C-EBC373B7B303}" destId="{9CD6B1B2-F6DD-5E44-9374-8DE669DEE70C}" srcOrd="1" destOrd="0" presId="urn:microsoft.com/office/officeart/2005/8/layout/balance1"/>
    <dgm:cxn modelId="{AB81043D-078F-E74E-B5CA-CDD8A0876BB7}" type="presParOf" srcId="{D62469B0-537D-C745-A492-69FBE91FA4AE}" destId="{9DFC6E54-EF98-6649-A443-95988F7B5851}" srcOrd="2" destOrd="0" presId="urn:microsoft.com/office/officeart/2005/8/layout/balance1"/>
    <dgm:cxn modelId="{95F63F6B-CBF6-6D4D-89E2-5538E206894B}" type="presParOf" srcId="{9DFC6E54-EF98-6649-A443-95988F7B5851}" destId="{4E01CC84-DD04-034A-8E00-BF3BC6F56C87}" srcOrd="0" destOrd="0" presId="urn:microsoft.com/office/officeart/2005/8/layout/balance1"/>
    <dgm:cxn modelId="{D6D6E69A-207D-7E49-9993-281D06FA4562}" type="presParOf" srcId="{9DFC6E54-EF98-6649-A443-95988F7B5851}" destId="{A681AE29-3129-1640-AC8C-338D15661989}" srcOrd="1" destOrd="0" presId="urn:microsoft.com/office/officeart/2005/8/layout/balance1"/>
    <dgm:cxn modelId="{51A26365-5DE6-0F4F-86A3-E4A9166C1956}" type="presParOf" srcId="{9DFC6E54-EF98-6649-A443-95988F7B5851}" destId="{BC50DDC3-CC37-3D41-A2E9-772970A95AC8}" srcOrd="2" destOrd="0" presId="urn:microsoft.com/office/officeart/2005/8/layout/balance1"/>
    <dgm:cxn modelId="{EFFF03B7-F691-D345-A4E4-6603F9E9A904}" type="presParOf" srcId="{9DFC6E54-EF98-6649-A443-95988F7B5851}" destId="{ACDB3145-8F98-A640-B3FF-2B5626BB593E}" srcOrd="3" destOrd="0" presId="urn:microsoft.com/office/officeart/2005/8/layout/balance1"/>
    <dgm:cxn modelId="{BBFEF8C9-DDDA-F646-9E81-AD610A122827}" type="presParOf" srcId="{9DFC6E54-EF98-6649-A443-95988F7B5851}" destId="{87180D40-08BE-3449-8428-81F4DE256D0C}" srcOrd="4" destOrd="0" presId="urn:microsoft.com/office/officeart/2005/8/layout/balance1"/>
    <dgm:cxn modelId="{23DF9AED-4AB9-BF42-AC97-BECF918BC080}" type="presParOf" srcId="{9DFC6E54-EF98-6649-A443-95988F7B5851}" destId="{D1A28C85-483F-BB49-A790-AAA89FF30717}" srcOrd="5" destOrd="0" presId="urn:microsoft.com/office/officeart/2005/8/layout/balance1"/>
    <dgm:cxn modelId="{9CF24C38-33D6-E74B-BABA-1C3C4A18B0B4}" type="presParOf" srcId="{9DFC6E54-EF98-6649-A443-95988F7B5851}" destId="{834B170A-FA05-5C42-A546-4D5ED7C82D98}" srcOrd="6" destOrd="0" presId="urn:microsoft.com/office/officeart/2005/8/layout/balance1"/>
    <dgm:cxn modelId="{A1C8B5D8-6EC2-1348-B2EF-25394111C8B2}" type="presParOf" srcId="{9DFC6E54-EF98-6649-A443-95988F7B5851}" destId="{941FAE25-4AE4-3043-B110-3D16BB943AF8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4CF385-7DA7-7441-86CE-E1CD84A66B7C}" type="doc">
      <dgm:prSet loTypeId="urn:microsoft.com/office/officeart/2005/8/layout/pyramid3" loCatId="" qsTypeId="urn:microsoft.com/office/officeart/2005/8/quickstyle/simple4" qsCatId="simple" csTypeId="urn:microsoft.com/office/officeart/2005/8/colors/accent3_5" csCatId="accent3" phldr="1"/>
      <dgm:spPr/>
    </dgm:pt>
    <dgm:pt modelId="{45FFE9C4-E424-B64B-B090-6E9EE58B512C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bg2"/>
              </a:solidFill>
            </a:rPr>
            <a:t>Nearness to the audience </a:t>
          </a:r>
        </a:p>
        <a:p>
          <a:r>
            <a:rPr lang="en-US" sz="2000" dirty="0" smtClean="0">
              <a:solidFill>
                <a:schemeClr val="bg2"/>
              </a:solidFill>
            </a:rPr>
            <a:t>(both emotionally and physically)</a:t>
          </a:r>
          <a:endParaRPr lang="en-US" sz="2000" dirty="0">
            <a:solidFill>
              <a:schemeClr val="bg2"/>
            </a:solidFill>
          </a:endParaRPr>
        </a:p>
      </dgm:t>
    </dgm:pt>
    <dgm:pt modelId="{1E1F63D4-C6D7-7446-9700-9DB953C6FB5E}" type="parTrans" cxnId="{BFE338EF-88F2-FC42-BE75-2CC16917A9CB}">
      <dgm:prSet/>
      <dgm:spPr/>
      <dgm:t>
        <a:bodyPr/>
        <a:lstStyle/>
        <a:p>
          <a:endParaRPr lang="en-US"/>
        </a:p>
      </dgm:t>
    </dgm:pt>
    <dgm:pt modelId="{0E8FB036-183E-EC4D-97C5-A88D97A2BAD1}" type="sibTrans" cxnId="{BFE338EF-88F2-FC42-BE75-2CC16917A9CB}">
      <dgm:prSet/>
      <dgm:spPr/>
      <dgm:t>
        <a:bodyPr/>
        <a:lstStyle/>
        <a:p>
          <a:endParaRPr lang="en-US"/>
        </a:p>
      </dgm:t>
    </dgm:pt>
    <dgm:pt modelId="{758EEB58-A89C-2546-B7A5-0CCED8BF8270}">
      <dgm:prSet phldrT="[Text]" custT="1"/>
      <dgm:spPr/>
      <dgm:t>
        <a:bodyPr/>
        <a:lstStyle/>
        <a:p>
          <a:r>
            <a:rPr lang="en-US" sz="2000" b="0" dirty="0" smtClean="0">
              <a:solidFill>
                <a:schemeClr val="bg2"/>
              </a:solidFill>
            </a:rPr>
            <a:t>People want to make personal connections</a:t>
          </a:r>
        </a:p>
        <a:p>
          <a:r>
            <a:rPr lang="en-US" sz="2000" b="0" dirty="0" smtClean="0">
              <a:solidFill>
                <a:schemeClr val="bg2"/>
              </a:solidFill>
            </a:rPr>
            <a:t>“hits close to home”</a:t>
          </a:r>
          <a:endParaRPr lang="en-US" sz="2000" b="0" dirty="0">
            <a:solidFill>
              <a:schemeClr val="bg2"/>
            </a:solidFill>
          </a:endParaRPr>
        </a:p>
      </dgm:t>
    </dgm:pt>
    <dgm:pt modelId="{C33C937E-6A65-8D40-BA4D-9AD116A51CDD}" type="parTrans" cxnId="{83BB4101-2642-F449-AEA4-BDDA646F1E02}">
      <dgm:prSet/>
      <dgm:spPr/>
      <dgm:t>
        <a:bodyPr/>
        <a:lstStyle/>
        <a:p>
          <a:endParaRPr lang="en-US"/>
        </a:p>
      </dgm:t>
    </dgm:pt>
    <dgm:pt modelId="{98E1E8C8-9520-A046-8649-91B576EEF0C1}" type="sibTrans" cxnId="{83BB4101-2642-F449-AEA4-BDDA646F1E02}">
      <dgm:prSet/>
      <dgm:spPr/>
      <dgm:t>
        <a:bodyPr/>
        <a:lstStyle/>
        <a:p>
          <a:endParaRPr lang="en-US"/>
        </a:p>
      </dgm:t>
    </dgm:pt>
    <dgm:pt modelId="{9507289D-81F3-1F45-BE2F-67A13AF76C36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bg2"/>
              </a:solidFill>
            </a:rPr>
            <a:t>sometimes the big stories have to be funneled </a:t>
          </a:r>
        </a:p>
        <a:p>
          <a:r>
            <a:rPr lang="en-US" sz="2000" dirty="0" smtClean="0">
              <a:solidFill>
                <a:schemeClr val="bg2"/>
              </a:solidFill>
            </a:rPr>
            <a:t>and the scope narrowed to explain </a:t>
          </a:r>
        </a:p>
        <a:p>
          <a:r>
            <a:rPr lang="en-US" sz="2000" dirty="0" smtClean="0">
              <a:solidFill>
                <a:schemeClr val="bg2"/>
              </a:solidFill>
            </a:rPr>
            <a:t>the importance on a “</a:t>
          </a:r>
          <a:r>
            <a:rPr lang="en-US" sz="2000" dirty="0" err="1" smtClean="0">
              <a:solidFill>
                <a:schemeClr val="bg2"/>
              </a:solidFill>
            </a:rPr>
            <a:t>proximous</a:t>
          </a:r>
          <a:r>
            <a:rPr lang="en-US" sz="2000" dirty="0" smtClean="0">
              <a:solidFill>
                <a:schemeClr val="bg2"/>
              </a:solidFill>
            </a:rPr>
            <a:t>” level</a:t>
          </a:r>
          <a:endParaRPr lang="en-US" sz="2000" dirty="0">
            <a:solidFill>
              <a:schemeClr val="bg2"/>
            </a:solidFill>
          </a:endParaRPr>
        </a:p>
      </dgm:t>
    </dgm:pt>
    <dgm:pt modelId="{980FDFAE-A040-D946-AFC9-E244423D5EC2}" type="parTrans" cxnId="{B8433178-5CE4-0E4F-B658-BC318330FECC}">
      <dgm:prSet/>
      <dgm:spPr/>
      <dgm:t>
        <a:bodyPr/>
        <a:lstStyle/>
        <a:p>
          <a:endParaRPr lang="en-US"/>
        </a:p>
      </dgm:t>
    </dgm:pt>
    <dgm:pt modelId="{39D02809-4657-6449-B3B8-409AA8E11DA9}" type="sibTrans" cxnId="{B8433178-5CE4-0E4F-B658-BC318330FECC}">
      <dgm:prSet/>
      <dgm:spPr/>
      <dgm:t>
        <a:bodyPr/>
        <a:lstStyle/>
        <a:p>
          <a:endParaRPr lang="en-US"/>
        </a:p>
      </dgm:t>
    </dgm:pt>
    <dgm:pt modelId="{C6274A44-DAA1-6242-B838-0815726ED42E}" type="pres">
      <dgm:prSet presAssocID="{284CF385-7DA7-7441-86CE-E1CD84A66B7C}" presName="Name0" presStyleCnt="0">
        <dgm:presLayoutVars>
          <dgm:dir/>
          <dgm:animLvl val="lvl"/>
          <dgm:resizeHandles val="exact"/>
        </dgm:presLayoutVars>
      </dgm:prSet>
      <dgm:spPr/>
    </dgm:pt>
    <dgm:pt modelId="{BD4C8599-C2F2-774F-9B9D-4A0AC4333473}" type="pres">
      <dgm:prSet presAssocID="{45FFE9C4-E424-B64B-B090-6E9EE58B512C}" presName="Name8" presStyleCnt="0"/>
      <dgm:spPr/>
    </dgm:pt>
    <dgm:pt modelId="{33644CF3-8074-5B46-9E86-163E1DBFFFD9}" type="pres">
      <dgm:prSet presAssocID="{45FFE9C4-E424-B64B-B090-6E9EE58B512C}" presName="level" presStyleLbl="node1" presStyleIdx="0" presStyleCnt="3" custScaleY="47816" custLinFactNeighborX="-70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5FCFDD-1ADD-E64F-AB84-8EC67A95DB82}" type="pres">
      <dgm:prSet presAssocID="{45FFE9C4-E424-B64B-B090-6E9EE58B512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1B7A28-A97B-3B4B-83C5-CB3446308419}" type="pres">
      <dgm:prSet presAssocID="{758EEB58-A89C-2546-B7A5-0CCED8BF8270}" presName="Name8" presStyleCnt="0"/>
      <dgm:spPr/>
    </dgm:pt>
    <dgm:pt modelId="{BC4E50EA-9C91-BB44-B8C6-B4FD4779228F}" type="pres">
      <dgm:prSet presAssocID="{758EEB58-A89C-2546-B7A5-0CCED8BF8270}" presName="level" presStyleLbl="node1" presStyleIdx="1" presStyleCnt="3" custScaleX="132833" custScaleY="45635" custLinFactNeighborY="-217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E04A01-430A-DB42-9E2B-BA71B4E7B778}" type="pres">
      <dgm:prSet presAssocID="{758EEB58-A89C-2546-B7A5-0CCED8BF827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08BC8D-A255-6F4E-8DB7-38705465BFC6}" type="pres">
      <dgm:prSet presAssocID="{9507289D-81F3-1F45-BE2F-67A13AF76C36}" presName="Name8" presStyleCnt="0"/>
      <dgm:spPr/>
    </dgm:pt>
    <dgm:pt modelId="{72FF7513-826A-354A-BABF-C0AD41F0EB6D}" type="pres">
      <dgm:prSet presAssocID="{9507289D-81F3-1F45-BE2F-67A13AF76C36}" presName="level" presStyleLbl="node1" presStyleIdx="2" presStyleCnt="3" custScaleX="186656" custScaleY="74671" custLinFactNeighborX="2884" custLinFactNeighborY="-426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B2413F-231D-3047-B1EA-CB5B8676D769}" type="pres">
      <dgm:prSet presAssocID="{9507289D-81F3-1F45-BE2F-67A13AF76C3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3BB4101-2642-F449-AEA4-BDDA646F1E02}" srcId="{284CF385-7DA7-7441-86CE-E1CD84A66B7C}" destId="{758EEB58-A89C-2546-B7A5-0CCED8BF8270}" srcOrd="1" destOrd="0" parTransId="{C33C937E-6A65-8D40-BA4D-9AD116A51CDD}" sibTransId="{98E1E8C8-9520-A046-8649-91B576EEF0C1}"/>
    <dgm:cxn modelId="{90022EFD-003F-1A45-8DA1-DCFB375281C5}" type="presOf" srcId="{9507289D-81F3-1F45-BE2F-67A13AF76C36}" destId="{72FF7513-826A-354A-BABF-C0AD41F0EB6D}" srcOrd="0" destOrd="0" presId="urn:microsoft.com/office/officeart/2005/8/layout/pyramid3"/>
    <dgm:cxn modelId="{B8433178-5CE4-0E4F-B658-BC318330FECC}" srcId="{284CF385-7DA7-7441-86CE-E1CD84A66B7C}" destId="{9507289D-81F3-1F45-BE2F-67A13AF76C36}" srcOrd="2" destOrd="0" parTransId="{980FDFAE-A040-D946-AFC9-E244423D5EC2}" sibTransId="{39D02809-4657-6449-B3B8-409AA8E11DA9}"/>
    <dgm:cxn modelId="{BFE338EF-88F2-FC42-BE75-2CC16917A9CB}" srcId="{284CF385-7DA7-7441-86CE-E1CD84A66B7C}" destId="{45FFE9C4-E424-B64B-B090-6E9EE58B512C}" srcOrd="0" destOrd="0" parTransId="{1E1F63D4-C6D7-7446-9700-9DB953C6FB5E}" sibTransId="{0E8FB036-183E-EC4D-97C5-A88D97A2BAD1}"/>
    <dgm:cxn modelId="{BD25DF4C-6784-9640-8D2D-CE2050DFBFC9}" type="presOf" srcId="{758EEB58-A89C-2546-B7A5-0CCED8BF8270}" destId="{BC4E50EA-9C91-BB44-B8C6-B4FD4779228F}" srcOrd="0" destOrd="0" presId="urn:microsoft.com/office/officeart/2005/8/layout/pyramid3"/>
    <dgm:cxn modelId="{092535EE-B945-5449-B053-C4A1A1BF3AE2}" type="presOf" srcId="{45FFE9C4-E424-B64B-B090-6E9EE58B512C}" destId="{33644CF3-8074-5B46-9E86-163E1DBFFFD9}" srcOrd="0" destOrd="0" presId="urn:microsoft.com/office/officeart/2005/8/layout/pyramid3"/>
    <dgm:cxn modelId="{A89C482A-0DBF-9644-B59F-023B3690B72F}" type="presOf" srcId="{9507289D-81F3-1F45-BE2F-67A13AF76C36}" destId="{61B2413F-231D-3047-B1EA-CB5B8676D769}" srcOrd="1" destOrd="0" presId="urn:microsoft.com/office/officeart/2005/8/layout/pyramid3"/>
    <dgm:cxn modelId="{E4A4962F-C9CF-DB47-BA73-DB2E7BAE3F33}" type="presOf" srcId="{284CF385-7DA7-7441-86CE-E1CD84A66B7C}" destId="{C6274A44-DAA1-6242-B838-0815726ED42E}" srcOrd="0" destOrd="0" presId="urn:microsoft.com/office/officeart/2005/8/layout/pyramid3"/>
    <dgm:cxn modelId="{76212212-3F4E-1146-98A0-0143D9E69A9D}" type="presOf" srcId="{45FFE9C4-E424-B64B-B090-6E9EE58B512C}" destId="{025FCFDD-1ADD-E64F-AB84-8EC67A95DB82}" srcOrd="1" destOrd="0" presId="urn:microsoft.com/office/officeart/2005/8/layout/pyramid3"/>
    <dgm:cxn modelId="{613D74A1-0853-B241-8F69-45B3624480D1}" type="presOf" srcId="{758EEB58-A89C-2546-B7A5-0CCED8BF8270}" destId="{19E04A01-430A-DB42-9E2B-BA71B4E7B778}" srcOrd="1" destOrd="0" presId="urn:microsoft.com/office/officeart/2005/8/layout/pyramid3"/>
    <dgm:cxn modelId="{EA7A5D55-B135-5344-BA0C-E5453C379D88}" type="presParOf" srcId="{C6274A44-DAA1-6242-B838-0815726ED42E}" destId="{BD4C8599-C2F2-774F-9B9D-4A0AC4333473}" srcOrd="0" destOrd="0" presId="urn:microsoft.com/office/officeart/2005/8/layout/pyramid3"/>
    <dgm:cxn modelId="{49F16577-C62E-3643-B2FE-DB63551B4BEC}" type="presParOf" srcId="{BD4C8599-C2F2-774F-9B9D-4A0AC4333473}" destId="{33644CF3-8074-5B46-9E86-163E1DBFFFD9}" srcOrd="0" destOrd="0" presId="urn:microsoft.com/office/officeart/2005/8/layout/pyramid3"/>
    <dgm:cxn modelId="{DC3CC0AF-B35D-4B4E-96EC-87FD929840F7}" type="presParOf" srcId="{BD4C8599-C2F2-774F-9B9D-4A0AC4333473}" destId="{025FCFDD-1ADD-E64F-AB84-8EC67A95DB82}" srcOrd="1" destOrd="0" presId="urn:microsoft.com/office/officeart/2005/8/layout/pyramid3"/>
    <dgm:cxn modelId="{27523B31-3A41-6B4E-B8D7-8FA433D1A0FC}" type="presParOf" srcId="{C6274A44-DAA1-6242-B838-0815726ED42E}" destId="{101B7A28-A97B-3B4B-83C5-CB3446308419}" srcOrd="1" destOrd="0" presId="urn:microsoft.com/office/officeart/2005/8/layout/pyramid3"/>
    <dgm:cxn modelId="{24B1B3E4-6650-D343-BC89-39FB52561697}" type="presParOf" srcId="{101B7A28-A97B-3B4B-83C5-CB3446308419}" destId="{BC4E50EA-9C91-BB44-B8C6-B4FD4779228F}" srcOrd="0" destOrd="0" presId="urn:microsoft.com/office/officeart/2005/8/layout/pyramid3"/>
    <dgm:cxn modelId="{4A66D861-8A45-1846-9A5E-67DA5DD8FF38}" type="presParOf" srcId="{101B7A28-A97B-3B4B-83C5-CB3446308419}" destId="{19E04A01-430A-DB42-9E2B-BA71B4E7B778}" srcOrd="1" destOrd="0" presId="urn:microsoft.com/office/officeart/2005/8/layout/pyramid3"/>
    <dgm:cxn modelId="{77554243-DA44-244F-ACC1-DCE8FB25A5E2}" type="presParOf" srcId="{C6274A44-DAA1-6242-B838-0815726ED42E}" destId="{F308BC8D-A255-6F4E-8DB7-38705465BFC6}" srcOrd="2" destOrd="0" presId="urn:microsoft.com/office/officeart/2005/8/layout/pyramid3"/>
    <dgm:cxn modelId="{83EDCB59-E09D-0544-8700-EBA201BEAD4D}" type="presParOf" srcId="{F308BC8D-A255-6F4E-8DB7-38705465BFC6}" destId="{72FF7513-826A-354A-BABF-C0AD41F0EB6D}" srcOrd="0" destOrd="0" presId="urn:microsoft.com/office/officeart/2005/8/layout/pyramid3"/>
    <dgm:cxn modelId="{6FC7A5A2-91E3-B648-AAF0-8633C5702BC2}" type="presParOf" srcId="{F308BC8D-A255-6F4E-8DB7-38705465BFC6}" destId="{61B2413F-231D-3047-B1EA-CB5B8676D769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028A53-AFBA-3441-A267-4703FCE2373A}" type="doc">
      <dgm:prSet loTypeId="urn:microsoft.com/office/officeart/2005/8/layout/process4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2AD4949-D74C-F343-ACDC-FF7314655DB7}">
      <dgm:prSet phldrT="[Text]"/>
      <dgm:spPr/>
      <dgm:t>
        <a:bodyPr/>
        <a:lstStyle/>
        <a:p>
          <a:r>
            <a:rPr lang="en-US" dirty="0" smtClean="0"/>
            <a:t>SAFELY</a:t>
          </a:r>
          <a:endParaRPr lang="en-US" dirty="0"/>
        </a:p>
      </dgm:t>
    </dgm:pt>
    <dgm:pt modelId="{5F338755-F490-8C4B-8E9D-69CC035DF705}" type="parTrans" cxnId="{22EBA1E3-04D2-D944-9D2F-38665380F3CA}">
      <dgm:prSet/>
      <dgm:spPr/>
      <dgm:t>
        <a:bodyPr/>
        <a:lstStyle/>
        <a:p>
          <a:endParaRPr lang="en-US"/>
        </a:p>
      </dgm:t>
    </dgm:pt>
    <dgm:pt modelId="{FC110D46-519D-C944-8E10-BFE12AE3CF0D}" type="sibTrans" cxnId="{22EBA1E3-04D2-D944-9D2F-38665380F3CA}">
      <dgm:prSet/>
      <dgm:spPr/>
      <dgm:t>
        <a:bodyPr/>
        <a:lstStyle/>
        <a:p>
          <a:endParaRPr lang="en-US"/>
        </a:p>
      </dgm:t>
    </dgm:pt>
    <dgm:pt modelId="{4C163244-7FA4-674C-9110-BA82D80CB60D}">
      <dgm:prSet phldrT="[Text]"/>
      <dgm:spPr/>
      <dgm:t>
        <a:bodyPr/>
        <a:lstStyle/>
        <a:p>
          <a:r>
            <a:rPr lang="en-US" dirty="0" smtClean="0"/>
            <a:t>EFFICENTLY</a:t>
          </a:r>
          <a:endParaRPr lang="en-US" dirty="0"/>
        </a:p>
      </dgm:t>
    </dgm:pt>
    <dgm:pt modelId="{39AB05A0-FAD5-A74B-867C-22CD4E350A06}" type="parTrans" cxnId="{575BF353-9A9D-4C41-97A8-D43FC7C3B3B4}">
      <dgm:prSet/>
      <dgm:spPr/>
      <dgm:t>
        <a:bodyPr/>
        <a:lstStyle/>
        <a:p>
          <a:endParaRPr lang="en-US"/>
        </a:p>
      </dgm:t>
    </dgm:pt>
    <dgm:pt modelId="{2151F2E8-8B93-0540-A181-89EE1430F701}" type="sibTrans" cxnId="{575BF353-9A9D-4C41-97A8-D43FC7C3B3B4}">
      <dgm:prSet/>
      <dgm:spPr/>
      <dgm:t>
        <a:bodyPr/>
        <a:lstStyle/>
        <a:p>
          <a:endParaRPr lang="en-US"/>
        </a:p>
      </dgm:t>
    </dgm:pt>
    <dgm:pt modelId="{CCC35BFE-05B1-624B-B09A-E3D4DDE775F7}">
      <dgm:prSet phldrT="[Text]"/>
      <dgm:spPr/>
      <dgm:t>
        <a:bodyPr/>
        <a:lstStyle/>
        <a:p>
          <a:r>
            <a:rPr lang="en-US" dirty="0" smtClean="0"/>
            <a:t>ECONOMICALLY</a:t>
          </a:r>
          <a:endParaRPr lang="en-US" dirty="0"/>
        </a:p>
      </dgm:t>
    </dgm:pt>
    <dgm:pt modelId="{C14309EA-FF8C-F443-91E1-7550A35E3C8C}" type="parTrans" cxnId="{A0AAB818-9BB3-3548-A001-BEDDC9A2D59F}">
      <dgm:prSet/>
      <dgm:spPr/>
      <dgm:t>
        <a:bodyPr/>
        <a:lstStyle/>
        <a:p>
          <a:endParaRPr lang="en-US"/>
        </a:p>
      </dgm:t>
    </dgm:pt>
    <dgm:pt modelId="{2864CE2D-E82B-5043-89AB-B9F516571AFF}" type="sibTrans" cxnId="{A0AAB818-9BB3-3548-A001-BEDDC9A2D59F}">
      <dgm:prSet/>
      <dgm:spPr/>
      <dgm:t>
        <a:bodyPr/>
        <a:lstStyle/>
        <a:p>
          <a:endParaRPr lang="en-US"/>
        </a:p>
      </dgm:t>
    </dgm:pt>
    <dgm:pt modelId="{B3061C89-EEAB-764A-8EC1-B61E82244A70}" type="pres">
      <dgm:prSet presAssocID="{CE028A53-AFBA-3441-A267-4703FCE2373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1439039-A3F4-B24F-9E9B-A24EBED74F02}" type="pres">
      <dgm:prSet presAssocID="{CCC35BFE-05B1-624B-B09A-E3D4DDE775F7}" presName="boxAndChildren" presStyleCnt="0"/>
      <dgm:spPr/>
    </dgm:pt>
    <dgm:pt modelId="{9F1589E7-3F63-C340-A6E7-BB61416D537B}" type="pres">
      <dgm:prSet presAssocID="{CCC35BFE-05B1-624B-B09A-E3D4DDE775F7}" presName="parentTextBox" presStyleLbl="node1" presStyleIdx="0" presStyleCnt="3"/>
      <dgm:spPr/>
      <dgm:t>
        <a:bodyPr/>
        <a:lstStyle/>
        <a:p>
          <a:endParaRPr lang="en-US"/>
        </a:p>
      </dgm:t>
    </dgm:pt>
    <dgm:pt modelId="{21BD589C-DE7C-7944-A5C0-4840C4BD870B}" type="pres">
      <dgm:prSet presAssocID="{2151F2E8-8B93-0540-A181-89EE1430F701}" presName="sp" presStyleCnt="0"/>
      <dgm:spPr/>
    </dgm:pt>
    <dgm:pt modelId="{B3CA4D90-DD4D-6D4F-A0B2-C83AD375A23E}" type="pres">
      <dgm:prSet presAssocID="{4C163244-7FA4-674C-9110-BA82D80CB60D}" presName="arrowAndChildren" presStyleCnt="0"/>
      <dgm:spPr/>
    </dgm:pt>
    <dgm:pt modelId="{2437500C-3E1B-BF42-A9D3-87BF610265F6}" type="pres">
      <dgm:prSet presAssocID="{4C163244-7FA4-674C-9110-BA82D80CB60D}" presName="parentTextArrow" presStyleLbl="node1" presStyleIdx="1" presStyleCnt="3"/>
      <dgm:spPr/>
      <dgm:t>
        <a:bodyPr/>
        <a:lstStyle/>
        <a:p>
          <a:endParaRPr lang="en-US"/>
        </a:p>
      </dgm:t>
    </dgm:pt>
    <dgm:pt modelId="{F7722473-211D-2849-8CD6-C63A7BDD6FEF}" type="pres">
      <dgm:prSet presAssocID="{FC110D46-519D-C944-8E10-BFE12AE3CF0D}" presName="sp" presStyleCnt="0"/>
      <dgm:spPr/>
    </dgm:pt>
    <dgm:pt modelId="{9A29BFF2-8380-674A-B89F-9BFF281E72C0}" type="pres">
      <dgm:prSet presAssocID="{42AD4949-D74C-F343-ACDC-FF7314655DB7}" presName="arrowAndChildren" presStyleCnt="0"/>
      <dgm:spPr/>
    </dgm:pt>
    <dgm:pt modelId="{CF1A392F-356E-0647-BFD6-42326F088031}" type="pres">
      <dgm:prSet presAssocID="{42AD4949-D74C-F343-ACDC-FF7314655DB7}" presName="parentTextArrow" presStyleLbl="node1" presStyleIdx="2" presStyleCnt="3" custScaleX="100000" custScaleY="104732" custLinFactNeighborX="8229" custLinFactNeighborY="-5840"/>
      <dgm:spPr/>
      <dgm:t>
        <a:bodyPr/>
        <a:lstStyle/>
        <a:p>
          <a:endParaRPr lang="en-US"/>
        </a:p>
      </dgm:t>
    </dgm:pt>
  </dgm:ptLst>
  <dgm:cxnLst>
    <dgm:cxn modelId="{A0AAB818-9BB3-3548-A001-BEDDC9A2D59F}" srcId="{CE028A53-AFBA-3441-A267-4703FCE2373A}" destId="{CCC35BFE-05B1-624B-B09A-E3D4DDE775F7}" srcOrd="2" destOrd="0" parTransId="{C14309EA-FF8C-F443-91E1-7550A35E3C8C}" sibTransId="{2864CE2D-E82B-5043-89AB-B9F516571AFF}"/>
    <dgm:cxn modelId="{22EBA1E3-04D2-D944-9D2F-38665380F3CA}" srcId="{CE028A53-AFBA-3441-A267-4703FCE2373A}" destId="{42AD4949-D74C-F343-ACDC-FF7314655DB7}" srcOrd="0" destOrd="0" parTransId="{5F338755-F490-8C4B-8E9D-69CC035DF705}" sibTransId="{FC110D46-519D-C944-8E10-BFE12AE3CF0D}"/>
    <dgm:cxn modelId="{71C2BC29-445E-F146-B108-9CFC6D32B7F3}" type="presOf" srcId="{42AD4949-D74C-F343-ACDC-FF7314655DB7}" destId="{CF1A392F-356E-0647-BFD6-42326F088031}" srcOrd="0" destOrd="0" presId="urn:microsoft.com/office/officeart/2005/8/layout/process4"/>
    <dgm:cxn modelId="{61D7B33A-67E8-5C45-BFCA-CD59162235B5}" type="presOf" srcId="{CCC35BFE-05B1-624B-B09A-E3D4DDE775F7}" destId="{9F1589E7-3F63-C340-A6E7-BB61416D537B}" srcOrd="0" destOrd="0" presId="urn:microsoft.com/office/officeart/2005/8/layout/process4"/>
    <dgm:cxn modelId="{575BF353-9A9D-4C41-97A8-D43FC7C3B3B4}" srcId="{CE028A53-AFBA-3441-A267-4703FCE2373A}" destId="{4C163244-7FA4-674C-9110-BA82D80CB60D}" srcOrd="1" destOrd="0" parTransId="{39AB05A0-FAD5-A74B-867C-22CD4E350A06}" sibTransId="{2151F2E8-8B93-0540-A181-89EE1430F701}"/>
    <dgm:cxn modelId="{C07CBBA3-0E28-0C46-9C2B-2298EF84E770}" type="presOf" srcId="{CE028A53-AFBA-3441-A267-4703FCE2373A}" destId="{B3061C89-EEAB-764A-8EC1-B61E82244A70}" srcOrd="0" destOrd="0" presId="urn:microsoft.com/office/officeart/2005/8/layout/process4"/>
    <dgm:cxn modelId="{5C0819E4-BBF6-5A48-895F-2A1456830D52}" type="presOf" srcId="{4C163244-7FA4-674C-9110-BA82D80CB60D}" destId="{2437500C-3E1B-BF42-A9D3-87BF610265F6}" srcOrd="0" destOrd="0" presId="urn:microsoft.com/office/officeart/2005/8/layout/process4"/>
    <dgm:cxn modelId="{6719786C-2C8C-414F-9024-B6C618E0E2A8}" type="presParOf" srcId="{B3061C89-EEAB-764A-8EC1-B61E82244A70}" destId="{81439039-A3F4-B24F-9E9B-A24EBED74F02}" srcOrd="0" destOrd="0" presId="urn:microsoft.com/office/officeart/2005/8/layout/process4"/>
    <dgm:cxn modelId="{EE906100-D80D-AD44-ABD8-4C6777812DCC}" type="presParOf" srcId="{81439039-A3F4-B24F-9E9B-A24EBED74F02}" destId="{9F1589E7-3F63-C340-A6E7-BB61416D537B}" srcOrd="0" destOrd="0" presId="urn:microsoft.com/office/officeart/2005/8/layout/process4"/>
    <dgm:cxn modelId="{7653954E-EB95-7048-BC46-2B68C4AA083C}" type="presParOf" srcId="{B3061C89-EEAB-764A-8EC1-B61E82244A70}" destId="{21BD589C-DE7C-7944-A5C0-4840C4BD870B}" srcOrd="1" destOrd="0" presId="urn:microsoft.com/office/officeart/2005/8/layout/process4"/>
    <dgm:cxn modelId="{0E00762C-24A1-D14B-B3E4-303E935AF7B5}" type="presParOf" srcId="{B3061C89-EEAB-764A-8EC1-B61E82244A70}" destId="{B3CA4D90-DD4D-6D4F-A0B2-C83AD375A23E}" srcOrd="2" destOrd="0" presId="urn:microsoft.com/office/officeart/2005/8/layout/process4"/>
    <dgm:cxn modelId="{A418420A-BE56-874B-9669-9CF3AF65C6BB}" type="presParOf" srcId="{B3CA4D90-DD4D-6D4F-A0B2-C83AD375A23E}" destId="{2437500C-3E1B-BF42-A9D3-87BF610265F6}" srcOrd="0" destOrd="0" presId="urn:microsoft.com/office/officeart/2005/8/layout/process4"/>
    <dgm:cxn modelId="{864D9B9C-56DF-A64C-821D-DC93342BE39C}" type="presParOf" srcId="{B3061C89-EEAB-764A-8EC1-B61E82244A70}" destId="{F7722473-211D-2849-8CD6-C63A7BDD6FEF}" srcOrd="3" destOrd="0" presId="urn:microsoft.com/office/officeart/2005/8/layout/process4"/>
    <dgm:cxn modelId="{5256906D-4E53-0246-A7B8-7CC9E5BD0105}" type="presParOf" srcId="{B3061C89-EEAB-764A-8EC1-B61E82244A70}" destId="{9A29BFF2-8380-674A-B89F-9BFF281E72C0}" srcOrd="4" destOrd="0" presId="urn:microsoft.com/office/officeart/2005/8/layout/process4"/>
    <dgm:cxn modelId="{C0C98B9E-F17A-CC42-ADB3-BD1B94E295A7}" type="presParOf" srcId="{9A29BFF2-8380-674A-B89F-9BFF281E72C0}" destId="{CF1A392F-356E-0647-BFD6-42326F08803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8BBC0F-2884-AE48-9D0D-13B52D9E1260}">
      <dsp:nvSpPr>
        <dsp:cNvPr id="0" name=""/>
        <dsp:cNvSpPr/>
      </dsp:nvSpPr>
      <dsp:spPr>
        <a:xfrm>
          <a:off x="2234243" y="0"/>
          <a:ext cx="2103455" cy="657599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chemeClr val="bg2"/>
              </a:solidFill>
            </a:rPr>
            <a:t>IMPACT</a:t>
          </a:r>
          <a:endParaRPr lang="en-US" sz="2700" kern="1200" dirty="0">
            <a:solidFill>
              <a:schemeClr val="bg2"/>
            </a:solidFill>
          </a:endParaRPr>
        </a:p>
      </dsp:txBody>
      <dsp:txXfrm>
        <a:off x="2253503" y="19260"/>
        <a:ext cx="2064935" cy="619079"/>
      </dsp:txXfrm>
    </dsp:sp>
    <dsp:sp modelId="{9CD6B1B2-F6DD-5E44-9374-8DE669DEE70C}">
      <dsp:nvSpPr>
        <dsp:cNvPr id="0" name=""/>
        <dsp:cNvSpPr/>
      </dsp:nvSpPr>
      <dsp:spPr>
        <a:xfrm>
          <a:off x="4825214" y="0"/>
          <a:ext cx="2183543" cy="657599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1217498"/>
            <a:satOff val="9288"/>
            <a:lumOff val="99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1217498"/>
              <a:satOff val="9288"/>
              <a:lumOff val="9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solidFill>
                <a:schemeClr val="bg2"/>
              </a:solidFill>
            </a:rPr>
            <a:t>WEIGHT</a:t>
          </a:r>
          <a:endParaRPr lang="en-US" sz="2600" kern="1200" dirty="0">
            <a:solidFill>
              <a:schemeClr val="bg2"/>
            </a:solidFill>
          </a:endParaRPr>
        </a:p>
      </dsp:txBody>
      <dsp:txXfrm>
        <a:off x="4844474" y="19260"/>
        <a:ext cx="2145023" cy="619079"/>
      </dsp:txXfrm>
    </dsp:sp>
    <dsp:sp modelId="{A681AE29-3129-1640-AC8C-338D15661989}">
      <dsp:nvSpPr>
        <dsp:cNvPr id="0" name=""/>
        <dsp:cNvSpPr/>
      </dsp:nvSpPr>
      <dsp:spPr>
        <a:xfrm>
          <a:off x="4157950" y="2794795"/>
          <a:ext cx="493199" cy="493199"/>
        </a:xfrm>
        <a:prstGeom prst="triangle">
          <a:avLst/>
        </a:prstGeom>
        <a:solidFill>
          <a:schemeClr val="accent4">
            <a:tint val="40000"/>
            <a:alpha val="90000"/>
            <a:hueOff val="2434996"/>
            <a:satOff val="18575"/>
            <a:lumOff val="1979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2434996"/>
              <a:satOff val="18575"/>
              <a:lumOff val="19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50DDC3-CC37-3D41-A2E9-772970A95AC8}">
      <dsp:nvSpPr>
        <dsp:cNvPr id="0" name=""/>
        <dsp:cNvSpPr/>
      </dsp:nvSpPr>
      <dsp:spPr>
        <a:xfrm rot="240000">
          <a:off x="2970959" y="2490535"/>
          <a:ext cx="2960099" cy="206990"/>
        </a:xfrm>
        <a:prstGeom prst="rect">
          <a:avLst/>
        </a:prstGeom>
        <a:solidFill>
          <a:schemeClr val="accent4">
            <a:tint val="40000"/>
            <a:alpha val="90000"/>
            <a:hueOff val="3652494"/>
            <a:satOff val="27863"/>
            <a:lumOff val="2969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3652494"/>
              <a:satOff val="27863"/>
              <a:lumOff val="29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DB3145-8F98-A640-B3FF-2B5626BB593E}">
      <dsp:nvSpPr>
        <dsp:cNvPr id="0" name=""/>
        <dsp:cNvSpPr/>
      </dsp:nvSpPr>
      <dsp:spPr>
        <a:xfrm rot="240000">
          <a:off x="4430054" y="2022960"/>
          <a:ext cx="1724509" cy="51224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bg2"/>
              </a:solidFill>
            </a:rPr>
            <a:t>Out of character Unexpected</a:t>
          </a:r>
          <a:endParaRPr lang="en-US" sz="1300" kern="1200" dirty="0">
            <a:solidFill>
              <a:schemeClr val="bg2"/>
            </a:solidFill>
          </a:endParaRPr>
        </a:p>
      </dsp:txBody>
      <dsp:txXfrm>
        <a:off x="4455060" y="2047966"/>
        <a:ext cx="1674497" cy="462235"/>
      </dsp:txXfrm>
    </dsp:sp>
    <dsp:sp modelId="{87180D40-08BE-3449-8428-81F4DE256D0C}">
      <dsp:nvSpPr>
        <dsp:cNvPr id="0" name=""/>
        <dsp:cNvSpPr/>
      </dsp:nvSpPr>
      <dsp:spPr>
        <a:xfrm rot="240000">
          <a:off x="4480334" y="1477070"/>
          <a:ext cx="1709435" cy="513301"/>
        </a:xfrm>
        <a:prstGeom prst="roundRect">
          <a:avLst/>
        </a:prstGeom>
        <a:solidFill>
          <a:schemeClr val="accent4">
            <a:hueOff val="584447"/>
            <a:satOff val="4127"/>
            <a:lumOff val="186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bg2"/>
              </a:solidFill>
            </a:rPr>
            <a:t>Shock</a:t>
          </a:r>
          <a:endParaRPr lang="en-US" sz="1300" kern="1200" dirty="0">
            <a:solidFill>
              <a:schemeClr val="bg2"/>
            </a:solidFill>
          </a:endParaRPr>
        </a:p>
      </dsp:txBody>
      <dsp:txXfrm>
        <a:off x="4505391" y="1502127"/>
        <a:ext cx="1659321" cy="463187"/>
      </dsp:txXfrm>
    </dsp:sp>
    <dsp:sp modelId="{D1A28C85-483F-BB49-A790-AAA89FF30717}">
      <dsp:nvSpPr>
        <dsp:cNvPr id="0" name=""/>
        <dsp:cNvSpPr/>
      </dsp:nvSpPr>
      <dsp:spPr>
        <a:xfrm rot="240000">
          <a:off x="4531081" y="913315"/>
          <a:ext cx="1693429" cy="514420"/>
        </a:xfrm>
        <a:prstGeom prst="roundRect">
          <a:avLst/>
        </a:prstGeom>
        <a:solidFill>
          <a:schemeClr val="accent4">
            <a:hueOff val="1168894"/>
            <a:satOff val="8254"/>
            <a:lumOff val="37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bg2"/>
              </a:solidFill>
            </a:rPr>
            <a:t>Depth of pain</a:t>
          </a:r>
          <a:endParaRPr lang="en-US" sz="1300" kern="1200" dirty="0">
            <a:solidFill>
              <a:schemeClr val="bg2"/>
            </a:solidFill>
          </a:endParaRPr>
        </a:p>
      </dsp:txBody>
      <dsp:txXfrm>
        <a:off x="4556193" y="938427"/>
        <a:ext cx="1643205" cy="464196"/>
      </dsp:txXfrm>
    </dsp:sp>
    <dsp:sp modelId="{834B170A-FA05-5C42-A546-4D5ED7C82D98}">
      <dsp:nvSpPr>
        <dsp:cNvPr id="0" name=""/>
        <dsp:cNvSpPr/>
      </dsp:nvSpPr>
      <dsp:spPr>
        <a:xfrm rot="240000">
          <a:off x="2698115" y="1902125"/>
          <a:ext cx="1653404" cy="517219"/>
        </a:xfrm>
        <a:prstGeom prst="roundRect">
          <a:avLst/>
        </a:prstGeom>
        <a:solidFill>
          <a:schemeClr val="accent4">
            <a:hueOff val="1753340"/>
            <a:satOff val="12382"/>
            <a:lumOff val="558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bg2"/>
              </a:solidFill>
            </a:rPr>
            <a:t>How seriously?</a:t>
          </a:r>
          <a:endParaRPr lang="en-US" sz="1300" kern="1200" dirty="0">
            <a:solidFill>
              <a:schemeClr val="bg2"/>
            </a:solidFill>
          </a:endParaRPr>
        </a:p>
      </dsp:txBody>
      <dsp:txXfrm>
        <a:off x="2723364" y="1927374"/>
        <a:ext cx="1602906" cy="466721"/>
      </dsp:txXfrm>
    </dsp:sp>
    <dsp:sp modelId="{941FAE25-4AE4-3043-B110-3D16BB943AF8}">
      <dsp:nvSpPr>
        <dsp:cNvPr id="0" name=""/>
        <dsp:cNvSpPr/>
      </dsp:nvSpPr>
      <dsp:spPr>
        <a:xfrm rot="240000">
          <a:off x="2764201" y="1334365"/>
          <a:ext cx="1677620" cy="515525"/>
        </a:xfrm>
        <a:prstGeom prst="roundRect">
          <a:avLst/>
        </a:prstGeom>
        <a:solidFill>
          <a:schemeClr val="accent4">
            <a:hueOff val="2337787"/>
            <a:satOff val="16509"/>
            <a:lumOff val="74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bg2"/>
              </a:solidFill>
            </a:rPr>
            <a:t>How many?</a:t>
          </a:r>
          <a:endParaRPr lang="en-US" sz="1300" kern="1200" dirty="0">
            <a:solidFill>
              <a:schemeClr val="bg2"/>
            </a:solidFill>
          </a:endParaRPr>
        </a:p>
      </dsp:txBody>
      <dsp:txXfrm>
        <a:off x="2789367" y="1359531"/>
        <a:ext cx="1627288" cy="4651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644CF3-8074-5B46-9E86-163E1DBFFFD9}">
      <dsp:nvSpPr>
        <dsp:cNvPr id="0" name=""/>
        <dsp:cNvSpPr/>
      </dsp:nvSpPr>
      <dsp:spPr>
        <a:xfrm rot="10800000">
          <a:off x="0" y="0"/>
          <a:ext cx="8832299" cy="1098124"/>
        </a:xfrm>
        <a:prstGeom prst="trapezoid">
          <a:avLst>
            <a:gd name="adj" fmla="val 114378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bg2"/>
              </a:solidFill>
            </a:rPr>
            <a:t>Nearness to the audience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bg2"/>
              </a:solidFill>
            </a:rPr>
            <a:t>(both emotionally and physically)</a:t>
          </a:r>
          <a:endParaRPr lang="en-US" sz="2000" kern="1200" dirty="0">
            <a:solidFill>
              <a:schemeClr val="bg2"/>
            </a:solidFill>
          </a:endParaRPr>
        </a:p>
      </dsp:txBody>
      <dsp:txXfrm rot="-10800000">
        <a:off x="1545652" y="0"/>
        <a:ext cx="5740995" cy="1098124"/>
      </dsp:txXfrm>
    </dsp:sp>
    <dsp:sp modelId="{BC4E50EA-9C91-BB44-B8C6-B4FD4779228F}">
      <dsp:nvSpPr>
        <dsp:cNvPr id="0" name=""/>
        <dsp:cNvSpPr/>
      </dsp:nvSpPr>
      <dsp:spPr>
        <a:xfrm rot="10800000">
          <a:off x="218438" y="1048128"/>
          <a:ext cx="8395422" cy="1048036"/>
        </a:xfrm>
        <a:prstGeom prst="trapezoid">
          <a:avLst>
            <a:gd name="adj" fmla="val 114378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0000"/>
                <a:tint val="100000"/>
                <a:shade val="100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000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solidFill>
                <a:schemeClr val="bg2"/>
              </a:solidFill>
            </a:rPr>
            <a:t>People want to make personal connections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solidFill>
                <a:schemeClr val="bg2"/>
              </a:solidFill>
            </a:rPr>
            <a:t>“hits close to home”</a:t>
          </a:r>
          <a:endParaRPr lang="en-US" sz="2000" b="0" kern="1200" dirty="0">
            <a:solidFill>
              <a:schemeClr val="bg2"/>
            </a:solidFill>
          </a:endParaRPr>
        </a:p>
      </dsp:txBody>
      <dsp:txXfrm rot="-10800000">
        <a:off x="1687637" y="1048128"/>
        <a:ext cx="5457024" cy="1048036"/>
      </dsp:txXfrm>
    </dsp:sp>
    <dsp:sp modelId="{72FF7513-826A-354A-BABF-C0AD41F0EB6D}">
      <dsp:nvSpPr>
        <dsp:cNvPr id="0" name=""/>
        <dsp:cNvSpPr/>
      </dsp:nvSpPr>
      <dsp:spPr>
        <a:xfrm rot="10800000">
          <a:off x="868171" y="2048144"/>
          <a:ext cx="7322226" cy="1714867"/>
        </a:xfrm>
        <a:prstGeom prst="trapezoid">
          <a:avLst>
            <a:gd name="adj" fmla="val 114378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tint val="100000"/>
                <a:shade val="100000"/>
                <a:satMod val="13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bg2"/>
              </a:solidFill>
            </a:rPr>
            <a:t>sometimes the big stories have to be funneled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bg2"/>
              </a:solidFill>
            </a:rPr>
            <a:t>and the scope narrowed to explain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bg2"/>
              </a:solidFill>
            </a:rPr>
            <a:t>the importance on a “</a:t>
          </a:r>
          <a:r>
            <a:rPr lang="en-US" sz="2000" kern="1200" dirty="0" err="1" smtClean="0">
              <a:solidFill>
                <a:schemeClr val="bg2"/>
              </a:solidFill>
            </a:rPr>
            <a:t>proximous</a:t>
          </a:r>
          <a:r>
            <a:rPr lang="en-US" sz="2000" kern="1200" dirty="0" smtClean="0">
              <a:solidFill>
                <a:schemeClr val="bg2"/>
              </a:solidFill>
            </a:rPr>
            <a:t>” level</a:t>
          </a:r>
          <a:endParaRPr lang="en-US" sz="2000" kern="1200" dirty="0">
            <a:solidFill>
              <a:schemeClr val="bg2"/>
            </a:solidFill>
          </a:endParaRPr>
        </a:p>
      </dsp:txBody>
      <dsp:txXfrm rot="-10800000">
        <a:off x="868171" y="2048144"/>
        <a:ext cx="7322226" cy="17148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1589E7-3F63-C340-A6E7-BB61416D537B}">
      <dsp:nvSpPr>
        <dsp:cNvPr id="0" name=""/>
        <dsp:cNvSpPr/>
      </dsp:nvSpPr>
      <dsp:spPr>
        <a:xfrm>
          <a:off x="0" y="2135952"/>
          <a:ext cx="6319712" cy="68465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ECONOMICALLY</a:t>
          </a:r>
          <a:endParaRPr lang="en-US" sz="2400" kern="1200" dirty="0"/>
        </a:p>
      </dsp:txBody>
      <dsp:txXfrm>
        <a:off x="0" y="2135952"/>
        <a:ext cx="6319712" cy="684654"/>
      </dsp:txXfrm>
    </dsp:sp>
    <dsp:sp modelId="{2437500C-3E1B-BF42-A9D3-87BF610265F6}">
      <dsp:nvSpPr>
        <dsp:cNvPr id="0" name=""/>
        <dsp:cNvSpPr/>
      </dsp:nvSpPr>
      <dsp:spPr>
        <a:xfrm rot="10800000">
          <a:off x="0" y="1093223"/>
          <a:ext cx="6319712" cy="1052998"/>
        </a:xfrm>
        <a:prstGeom prst="upArrowCallout">
          <a:avLst/>
        </a:prstGeom>
        <a:gradFill rotWithShape="0">
          <a:gsLst>
            <a:gs pos="0">
              <a:schemeClr val="accent4">
                <a:hueOff val="1168894"/>
                <a:satOff val="8254"/>
                <a:lumOff val="3724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1168894"/>
                <a:satOff val="8254"/>
                <a:lumOff val="3724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EFFICENTLY</a:t>
          </a:r>
          <a:endParaRPr lang="en-US" sz="2400" kern="1200" dirty="0"/>
        </a:p>
      </dsp:txBody>
      <dsp:txXfrm rot="10800000">
        <a:off x="0" y="1093223"/>
        <a:ext cx="6319712" cy="684207"/>
      </dsp:txXfrm>
    </dsp:sp>
    <dsp:sp modelId="{CF1A392F-356E-0647-BFD6-42326F088031}">
      <dsp:nvSpPr>
        <dsp:cNvPr id="0" name=""/>
        <dsp:cNvSpPr/>
      </dsp:nvSpPr>
      <dsp:spPr>
        <a:xfrm rot="10800000">
          <a:off x="0" y="0"/>
          <a:ext cx="6319712" cy="1102826"/>
        </a:xfrm>
        <a:prstGeom prst="upArrowCallout">
          <a:avLst/>
        </a:prstGeom>
        <a:gradFill rotWithShape="0">
          <a:gsLst>
            <a:gs pos="0">
              <a:schemeClr val="accent4">
                <a:hueOff val="2337787"/>
                <a:satOff val="16509"/>
                <a:lumOff val="744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2337787"/>
                <a:satOff val="16509"/>
                <a:lumOff val="744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SAFELY</a:t>
          </a:r>
          <a:endParaRPr lang="en-US" sz="2400" kern="1200" dirty="0"/>
        </a:p>
      </dsp:txBody>
      <dsp:txXfrm rot="10800000">
        <a:off x="0" y="0"/>
        <a:ext cx="6319712" cy="716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665323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Ask students to define impact.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Ask students to define impact.</a:t>
            </a: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Ask students to define impact.</a:t>
            </a: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Ask students to define impact.</a:t>
            </a: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A U.S.</a:t>
            </a:r>
            <a:r>
              <a:rPr lang="en-US" baseline="0" dirty="0" smtClean="0"/>
              <a:t> petty officer</a:t>
            </a:r>
            <a:r>
              <a:rPr lang="en-US" dirty="0" smtClean="0"/>
              <a:t> levels the surface for a gazebo to expand a</a:t>
            </a:r>
            <a:r>
              <a:rPr lang="en-US" baseline="0" dirty="0" smtClean="0"/>
              <a:t> </a:t>
            </a:r>
            <a:r>
              <a:rPr lang="en-US" dirty="0" smtClean="0"/>
              <a:t>school during a Continuing Promise 2008 humanitarian assistance project;</a:t>
            </a:r>
            <a:r>
              <a:rPr lang="en-US" baseline="0" dirty="0" smtClean="0"/>
              <a:t> news crew f</a:t>
            </a:r>
            <a:r>
              <a:rPr lang="en-US" dirty="0" smtClean="0"/>
              <a:t>ilming the excavation and relocation</a:t>
            </a:r>
            <a:r>
              <a:rPr lang="en-US" baseline="0" dirty="0" smtClean="0"/>
              <a:t> of turtles at a beach</a:t>
            </a: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Ask students to define impact.</a:t>
            </a: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 </a:t>
            </a: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This is where we get the term “hard-hitting” journalism. While an event may be considered newsworthy because of its appeal or its novelty, the most important news stories have IMPACT.</a:t>
            </a:r>
            <a:endParaRPr lang="e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examples of newsworthy events with significant impact include: Natural disasters such as Hurricane Katrina that are or compare to unprecedented events; passage of legislation on a state or national level or an election.</a:t>
            </a:r>
            <a:endParaRPr lang="e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Weight is very similar to impact… in fact, sometimes it is hard to tell the two apart without actually using the word “heaviness</a:t>
            </a:r>
            <a:r>
              <a:rPr lang="en" dirty="0" smtClean="0"/>
              <a:t>.”</a:t>
            </a:r>
            <a:r>
              <a:rPr lang="en-US" baseline="0" dirty="0" smtClean="0"/>
              <a:t> The weight of a story also includes how many and how seriously, but can also be measured by the depth of pain, shock or how “out of character” or “unexpected” something might be.</a:t>
            </a:r>
            <a:endParaRPr lang="e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The </a:t>
            </a:r>
            <a:r>
              <a:rPr lang="en" dirty="0"/>
              <a:t>death of four young people in an accident bears more weight than the injury of four young people</a:t>
            </a:r>
            <a:r>
              <a:rPr lang="en" dirty="0" smtClean="0"/>
              <a:t>.</a:t>
            </a:r>
            <a:r>
              <a:rPr lang="en-US" baseline="0" dirty="0" smtClean="0"/>
              <a:t>  </a:t>
            </a:r>
            <a:endParaRPr lang="e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buFont typeface="Playfair Display"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buSzPct val="100000"/>
              <a:buFont typeface="Playfair Display"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buSzPct val="100000"/>
              <a:buFont typeface="Playfair Display"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buSzPct val="100000"/>
              <a:buFont typeface="Playfair Display"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buSzPct val="100000"/>
              <a:buFont typeface="Playfair Display"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buSzPct val="100000"/>
              <a:buFont typeface="Playfair Display"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buSzPct val="100000"/>
              <a:buFont typeface="Playfair Display"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buSzPct val="100000"/>
              <a:buFont typeface="Playfair Display"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buSzPct val="100000"/>
              <a:buFont typeface="Playfair Display"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buSzPct val="100000"/>
              <a:buFont typeface="Montserrat"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accent5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buFont typeface="Playfair Display"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buSzPct val="100000"/>
              <a:buFont typeface="Playfair Display"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buSzPct val="100000"/>
              <a:buFont typeface="Playfair Display"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buSzPct val="100000"/>
              <a:buFont typeface="Playfair Display"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buSzPct val="100000"/>
              <a:buFont typeface="Playfair Display"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buSzPct val="100000"/>
              <a:buFont typeface="Playfair Display"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buSzPct val="100000"/>
              <a:buFont typeface="Playfair Display"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buSzPct val="100000"/>
              <a:buFont typeface="Playfair Display"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buSzPct val="100000"/>
              <a:buFont typeface="Playfair Display"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buFont typeface="Playfair Display"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0" name="Shape 4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265500" y="2921400"/>
            <a:ext cx="4045200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Playfair Display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layfair Display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‹#›</a:t>
            </a:fld>
            <a:endParaRPr lang="en" sz="1000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GI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jpg"/><Relationship Id="rId5" Type="http://schemas.openxmlformats.org/officeDocument/2006/relationships/image" Target="../media/image25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png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Eight News Values</a:t>
            </a:r>
          </a:p>
        </p:txBody>
      </p:sp>
      <p:sp>
        <p:nvSpPr>
          <p:cNvPr id="59" name="Shape 59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For measuring newsworthiness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311700" y="326994"/>
            <a:ext cx="8520600" cy="69073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>
                <a:latin typeface="Times New Roman"/>
                <a:ea typeface="Times New Roman"/>
                <a:cs typeface="Times New Roman"/>
                <a:sym typeface="Times New Roman"/>
              </a:rPr>
              <a:t>TIMELINESS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EXAMPLES</a:t>
            </a:r>
            <a:endParaRPr lang="en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311700" y="789819"/>
            <a:ext cx="8520600" cy="416125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b="1" dirty="0" smtClean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</a:t>
            </a:r>
            <a:r>
              <a:rPr lang="en" sz="2000" b="1" dirty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happened today trumps last week’s news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000" b="1" dirty="0" smtClean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Updates </a:t>
            </a:r>
            <a:r>
              <a:rPr lang="en" sz="2000" b="1" dirty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 conditions, charges, investigations add timeliness to older news</a:t>
            </a:r>
          </a:p>
        </p:txBody>
      </p:sp>
      <p:pic>
        <p:nvPicPr>
          <p:cNvPr id="4" name="Picture 3" descr="Stack of newspaper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83" y="2535021"/>
            <a:ext cx="3717230" cy="23185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509" y="1851975"/>
            <a:ext cx="4992383" cy="312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18829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PROXIMITY</a:t>
            </a:r>
            <a:endParaRPr lang="en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What is the definition?</a:t>
            </a:r>
            <a:endParaRPr lang="en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56106445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311700" y="204214"/>
            <a:ext cx="8520600" cy="67366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PROXIMITY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725470741"/>
              </p:ext>
            </p:extLst>
          </p:nvPr>
        </p:nvGraphicFramePr>
        <p:xfrm>
          <a:off x="240071" y="877882"/>
          <a:ext cx="8832300" cy="3861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14691090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311700" y="278760"/>
            <a:ext cx="8520600" cy="73896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>
                <a:latin typeface="Times New Roman"/>
                <a:ea typeface="Times New Roman"/>
                <a:cs typeface="Times New Roman"/>
                <a:sym typeface="Times New Roman"/>
              </a:rPr>
              <a:t>PROXIMITY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EXAMPLES</a:t>
            </a:r>
            <a:endParaRPr lang="en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176028" y="1254744"/>
            <a:ext cx="3558002" cy="348143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 lvl="0" rtl="0">
              <a:spcBef>
                <a:spcPts val="0"/>
              </a:spcBef>
            </a:pPr>
            <a:r>
              <a:rPr lang="en" sz="2000" dirty="0" smtClean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National </a:t>
            </a:r>
            <a:r>
              <a:rPr lang="en" sz="20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mortgage crises covered in reference to local people losing their </a:t>
            </a:r>
            <a:r>
              <a:rPr lang="en" sz="2000" dirty="0" smtClean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homes</a:t>
            </a:r>
            <a:endParaRPr lang="en" sz="2000" dirty="0">
              <a:solidFill>
                <a:schemeClr val="bg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>
              <a:spcBef>
                <a:spcPts val="0"/>
              </a:spcBef>
            </a:pPr>
            <a:r>
              <a:rPr lang="en" sz="20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Health epidemics/diseases and how parents can protect their </a:t>
            </a:r>
            <a:r>
              <a:rPr lang="en" sz="2000" dirty="0" smtClean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children</a:t>
            </a:r>
            <a:endParaRPr lang="en-US" sz="2000" dirty="0" smtClean="0">
              <a:solidFill>
                <a:schemeClr val="bg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>
              <a:spcBef>
                <a:spcPts val="0"/>
              </a:spcBef>
            </a:pPr>
            <a:endParaRPr lang="en-US"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>
              <a:spcBef>
                <a:spcPts val="0"/>
              </a:spcBef>
            </a:pPr>
            <a:endParaRPr lang="en" sz="2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Picture 2" descr="900px-Zika_EM_CDC_205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4941">
            <a:off x="6469651" y="2377048"/>
            <a:ext cx="2279821" cy="2279821"/>
          </a:xfrm>
          <a:prstGeom prst="rect">
            <a:avLst/>
          </a:prstGeom>
        </p:spPr>
      </p:pic>
      <p:pic>
        <p:nvPicPr>
          <p:cNvPr id="2" name="Picture 1" descr="595px-Subprime_mortgage_originations,_1996-2008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0213">
            <a:off x="4069396" y="1328367"/>
            <a:ext cx="3447636" cy="278128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PROMINENCE</a:t>
            </a:r>
            <a:endParaRPr lang="en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What is the definition?</a:t>
            </a:r>
            <a:endParaRPr lang="en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09494802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311700" y="2143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PROMINENCE</a:t>
            </a:r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224583" y="975658"/>
            <a:ext cx="4483909" cy="382174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 lvl="0" rtl="0">
              <a:spcBef>
                <a:spcPts val="0"/>
              </a:spcBef>
            </a:pPr>
            <a:r>
              <a:rPr lang="en" sz="2000" b="1" dirty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bigger you are, </a:t>
            </a:r>
            <a:r>
              <a:rPr lang="en" sz="2000" b="1" dirty="0" smtClean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lang="en" sz="2000" b="1" dirty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bigger the </a:t>
            </a:r>
            <a:r>
              <a:rPr lang="en" sz="2000" b="1" dirty="0" smtClean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target!</a:t>
            </a:r>
            <a:endParaRPr lang="en-US" sz="2000" b="1" dirty="0" smtClean="0">
              <a:solidFill>
                <a:srgbClr val="00CC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rtl="0">
              <a:spcBef>
                <a:spcPts val="0"/>
              </a:spcBef>
            </a:pPr>
            <a:r>
              <a:rPr lang="en" sz="2000" b="1" dirty="0" smtClean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People </a:t>
            </a:r>
            <a:r>
              <a:rPr lang="en" sz="2000" b="1" dirty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are naturally curious about people who are famous or in positions of </a:t>
            </a:r>
            <a:r>
              <a:rPr lang="en" sz="2000" b="1" dirty="0" smtClean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power</a:t>
            </a:r>
            <a:endParaRPr lang="en" sz="2000" b="1" dirty="0">
              <a:solidFill>
                <a:srgbClr val="00CC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dirty="0" smtClean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" sz="2000" b="1" dirty="0" smtClean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But </a:t>
            </a:r>
            <a:r>
              <a:rPr lang="en" sz="2000" b="1" dirty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they also have the power to </a:t>
            </a:r>
            <a:r>
              <a:rPr lang="en-US" sz="2000" b="1" dirty="0" smtClean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br>
              <a:rPr lang="en-US" sz="2000" b="1" dirty="0" smtClean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000" b="1" dirty="0" smtClean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lang="en" sz="2000" b="1" dirty="0" smtClean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make an</a:t>
            </a:r>
            <a:r>
              <a:rPr lang="en-US" sz="2000" b="1" dirty="0" smtClean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000" b="1" dirty="0" smtClean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event </a:t>
            </a:r>
            <a:r>
              <a:rPr lang="en" sz="2000" b="1" dirty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that might not be </a:t>
            </a:r>
            <a:r>
              <a:rPr lang="en-US" sz="2000" b="1" dirty="0" smtClean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2000" b="1" dirty="0" smtClean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000" b="1" dirty="0" smtClean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lang="en" sz="2000" b="1" dirty="0" smtClean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big </a:t>
            </a:r>
            <a:r>
              <a:rPr lang="en" sz="2000" b="1" dirty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news, a big deal</a:t>
            </a:r>
            <a:r>
              <a:rPr lang="en" sz="2000" dirty="0" smtClean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lang="en" sz="2000" dirty="0">
              <a:solidFill>
                <a:srgbClr val="00CC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 descr="target-checkerboa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213" y="913712"/>
            <a:ext cx="3868482" cy="386848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311700" y="2143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>
                <a:latin typeface="Times New Roman"/>
                <a:ea typeface="Times New Roman"/>
                <a:cs typeface="Times New Roman"/>
                <a:sym typeface="Times New Roman"/>
              </a:rPr>
              <a:t>PROMINENCE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EXAMPLES</a:t>
            </a:r>
            <a:endParaRPr lang="en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311700" y="787000"/>
            <a:ext cx="8520600" cy="4010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>
                <a:latin typeface="Times New Roman"/>
                <a:ea typeface="Times New Roman"/>
                <a:cs typeface="Times New Roman"/>
                <a:sym typeface="Times New Roman"/>
              </a:rPr>
              <a:t>Britney </a:t>
            </a: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Spears shaves her head (hundreds of thousands of people do this every day</a:t>
            </a:r>
            <a:r>
              <a:rPr lang="en" dirty="0" smtClean="0">
                <a:latin typeface="Times New Roman"/>
                <a:ea typeface="Times New Roman"/>
                <a:cs typeface="Times New Roman"/>
                <a:sym typeface="Times New Roman"/>
              </a:rPr>
              <a:t>…)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" dirty="0" smtClean="0">
                <a:latin typeface="Times New Roman"/>
                <a:ea typeface="Times New Roman"/>
                <a:cs typeface="Times New Roman"/>
                <a:sym typeface="Times New Roman"/>
              </a:rPr>
              <a:t>Taylor </a:t>
            </a: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Swift goes to a small-town high school prom with a fan (suddenly the prom is newsworthy</a:t>
            </a:r>
            <a:r>
              <a:rPr lang="en" dirty="0" smtClean="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lang="en-US" dirty="0" smtClean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Picture 2" descr="956px-Soldier_shaves_head_in_support_of_cancer_research_150307-A-GY358-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5" y="2255656"/>
            <a:ext cx="2145581" cy="2019897"/>
          </a:xfrm>
          <a:prstGeom prst="rect">
            <a:avLst/>
          </a:prstGeom>
        </p:spPr>
      </p:pic>
      <p:pic>
        <p:nvPicPr>
          <p:cNvPr id="4" name="Picture 3" descr="dancing-1147012_192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62" t="-3018" r="12762" b="3018"/>
          <a:stretch/>
        </p:blipFill>
        <p:spPr>
          <a:xfrm>
            <a:off x="5308124" y="2255656"/>
            <a:ext cx="3580316" cy="2386877"/>
          </a:xfrm>
          <a:prstGeom prst="rect">
            <a:avLst/>
          </a:prstGeom>
        </p:spPr>
      </p:pic>
      <p:pic>
        <p:nvPicPr>
          <p:cNvPr id="2" name="Picture 1" descr="1200px-US_Navy_110326-N-3542S-003_A_current_and_former_patient_of_the_pediatric_oncology_ward_at_Naval_Medical_Center_Portsmouth_shave_the_head_of_Capt._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6443">
            <a:off x="2389479" y="2172287"/>
            <a:ext cx="3762528" cy="249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50733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CONFLICT</a:t>
            </a:r>
            <a:endParaRPr lang="en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What is the definition?</a:t>
            </a:r>
            <a:endParaRPr lang="en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14813035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311700" y="12777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CONFLICT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311698" y="700475"/>
            <a:ext cx="5239913" cy="410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 lvl="0" rtl="0">
              <a:spcBef>
                <a:spcPts val="0"/>
              </a:spcBef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Newsworthy because two or more people, entities, groups or teams are opposing one another</a:t>
            </a:r>
          </a:p>
          <a:p>
            <a:pPr marL="228600" lvl="0" rtl="0">
              <a:spcBef>
                <a:spcPts val="0"/>
              </a:spcBef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People want to witness or know the outcome of the conflict</a:t>
            </a:r>
          </a:p>
          <a:p>
            <a:pPr lvl="0" rtl="0">
              <a:spcBef>
                <a:spcPts val="0"/>
              </a:spcBef>
              <a:buNone/>
            </a:pPr>
            <a:r>
              <a:rPr lang="en" b="1" dirty="0" smtClean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THERE </a:t>
            </a:r>
            <a:r>
              <a:rPr lang="en-US" b="1" dirty="0" smtClean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AREN</a:t>
            </a:r>
            <a:r>
              <a:rPr lang="en" b="1" dirty="0" smtClean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’T </a:t>
            </a:r>
            <a:r>
              <a:rPr lang="en" b="1" dirty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TWO SIDES TO </a:t>
            </a:r>
            <a:r>
              <a:rPr lang="en" b="1" dirty="0" smtClean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EVER</a:t>
            </a:r>
            <a:r>
              <a:rPr lang="en-US" b="1" dirty="0" smtClean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 CONFLICT</a:t>
            </a:r>
            <a:r>
              <a:rPr lang="en" b="1" dirty="0" smtClean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b="1" dirty="0" smtClean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   </a:t>
            </a:r>
            <a:endParaRPr lang="en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rtl="0">
              <a:spcBef>
                <a:spcPts val="0"/>
              </a:spcBef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Sometimes, the conflict is within and that makes the story newsworthy; i.e</a:t>
            </a:r>
            <a:r>
              <a:rPr lang="en" dirty="0" smtClean="0"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overcoming obstacles or personal struggles</a:t>
            </a:r>
            <a:endParaRPr lang="en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 descr="conflict-silhouet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513" y="884343"/>
            <a:ext cx="3407019" cy="350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64327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311700" y="12777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>
                <a:latin typeface="Times New Roman"/>
                <a:ea typeface="Times New Roman"/>
                <a:cs typeface="Times New Roman"/>
                <a:sym typeface="Times New Roman"/>
              </a:rPr>
              <a:t>CONFLICT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EXAMPLES</a:t>
            </a:r>
            <a:endParaRPr lang="en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152402" y="700476"/>
            <a:ext cx="2806227" cy="397631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200" b="1" dirty="0" smtClean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Presidential </a:t>
            </a:r>
            <a:r>
              <a:rPr lang="en-US" sz="2200" b="1" dirty="0" smtClean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r>
              <a:rPr lang="en" sz="2200" b="1" dirty="0" smtClean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ebates</a:t>
            </a:r>
            <a:endParaRPr lang="en-US" sz="2200" b="1" dirty="0">
              <a:solidFill>
                <a:srgbClr val="00CC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2200" b="1" dirty="0" smtClean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</a:t>
            </a:r>
            <a:r>
              <a:rPr lang="en" sz="2200" b="1" dirty="0" smtClean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World Series</a:t>
            </a:r>
            <a:endParaRPr lang="en-US" sz="2200" b="1" dirty="0" smtClean="0">
              <a:solidFill>
                <a:srgbClr val="00CC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200" b="1" dirty="0" smtClean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Steve </a:t>
            </a:r>
            <a:r>
              <a:rPr lang="en" sz="2200" b="1" dirty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Jobs </a:t>
            </a:r>
            <a:r>
              <a:rPr lang="en-US" sz="2200" b="1" dirty="0" smtClean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" sz="2200" b="1" dirty="0" smtClean="0">
                <a:solidFill>
                  <a:srgbClr val="00CC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iography</a:t>
            </a:r>
            <a:endParaRPr lang="en" sz="2200" b="1" dirty="0">
              <a:solidFill>
                <a:srgbClr val="00CC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Picture 2" descr="640px-2009_World_Series_Game_1_Ceremonial_first_pitc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9" y="859310"/>
            <a:ext cx="5721746" cy="381747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IMPACT</a:t>
            </a:r>
            <a:endParaRPr lang="en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What is the definition?	</a:t>
            </a:r>
            <a:endParaRPr lang="en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74441025"/>
      </p:ext>
    </p:extLst>
  </p:cSld>
  <p:clrMapOvr>
    <a:masterClrMapping/>
  </p:clrMapOvr>
  <p:transition xmlns:p14="http://schemas.microsoft.com/office/powerpoint/2010/main"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NOVELTY</a:t>
            </a:r>
            <a:endParaRPr lang="en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What is the definition?</a:t>
            </a:r>
            <a:endParaRPr lang="en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02040145"/>
      </p:ext>
    </p:extLst>
  </p:cSld>
  <p:clrMapOvr>
    <a:masterClrMapping/>
  </p:clrMapOvr>
  <p:transition xmlns:p14="http://schemas.microsoft.com/office/powerpoint/2010/main"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NOVELTY</a:t>
            </a:r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4600994" y="1247139"/>
            <a:ext cx="4152301" cy="356936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 lvl="0" rtl="0">
              <a:spcBef>
                <a:spcPts val="0"/>
              </a:spcBef>
            </a:pPr>
            <a:r>
              <a:rPr lang="en" dirty="0" smtClean="0">
                <a:latin typeface="Times New Roman"/>
                <a:ea typeface="Times New Roman"/>
                <a:cs typeface="Times New Roman"/>
                <a:sym typeface="Times New Roman"/>
              </a:rPr>
              <a:t>Means </a:t>
            </a: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the story is intriguing or has an interesting spin to it, not something you hear of everyday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" dirty="0" smtClean="0">
                <a:latin typeface="Times New Roman"/>
                <a:ea typeface="Times New Roman"/>
                <a:cs typeface="Times New Roman"/>
                <a:sym typeface="Times New Roman"/>
              </a:rPr>
              <a:t>IN REALITY: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b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lang="en" dirty="0" smtClean="0">
                <a:latin typeface="Times New Roman"/>
                <a:ea typeface="Times New Roman"/>
                <a:cs typeface="Times New Roman"/>
                <a:sym typeface="Times New Roman"/>
              </a:rPr>
              <a:t>It </a:t>
            </a: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is hard to verify and </a:t>
            </a:r>
            <a:r>
              <a:rPr lang="en" dirty="0" smtClean="0">
                <a:latin typeface="Times New Roman"/>
                <a:ea typeface="Times New Roman"/>
                <a:cs typeface="Times New Roman"/>
                <a:sym typeface="Times New Roman"/>
              </a:rPr>
              <a:t>play </a:t>
            </a: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an editorial 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b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lang="en" dirty="0" smtClean="0">
                <a:latin typeface="Times New Roman"/>
                <a:ea typeface="Times New Roman"/>
                <a:cs typeface="Times New Roman"/>
                <a:sym typeface="Times New Roman"/>
              </a:rPr>
              <a:t>role </a:t>
            </a: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for this type of story</a:t>
            </a:r>
          </a:p>
        </p:txBody>
      </p:sp>
      <p:pic>
        <p:nvPicPr>
          <p:cNvPr id="2" name="Picture 1" descr="topspin-30429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62" y="1323184"/>
            <a:ext cx="4074833" cy="3493321"/>
          </a:xfrm>
          <a:prstGeom prst="rect">
            <a:avLst/>
          </a:prstGeom>
        </p:spPr>
      </p:pic>
      <p:pic>
        <p:nvPicPr>
          <p:cNvPr id="5" name="Picture 4" descr="topspin-30429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62" y="1475584"/>
            <a:ext cx="4074833" cy="349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11071"/>
      </p:ext>
    </p:extLst>
  </p:cSld>
  <p:clrMapOvr>
    <a:masterClrMapping/>
  </p:clrMapOvr>
  <p:transition xmlns:p14="http://schemas.microsoft.com/office/powerpoint/2010/main"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>
                <a:latin typeface="Times New Roman"/>
                <a:ea typeface="Times New Roman"/>
                <a:cs typeface="Times New Roman"/>
                <a:sym typeface="Times New Roman"/>
              </a:rPr>
              <a:t>NOVELTY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EXAMPLES</a:t>
            </a:r>
            <a:endParaRPr lang="en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4897587" y="2250935"/>
            <a:ext cx="2372744" cy="101900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 lvl="0" rtl="0">
              <a:spcBef>
                <a:spcPts val="0"/>
              </a:spcBef>
            </a:pPr>
            <a:endParaRPr lang="en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 descr="Turtle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611" y="1863107"/>
            <a:ext cx="4083858" cy="2519337"/>
          </a:xfrm>
          <a:prstGeom prst="rect">
            <a:avLst/>
          </a:prstGeom>
        </p:spPr>
      </p:pic>
      <p:pic>
        <p:nvPicPr>
          <p:cNvPr id="7" name="Picture 6" descr="1200px-Continuing_Promise_2008-Presbitero_Carlos_Novel_DVIDS1225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60" y="2421194"/>
            <a:ext cx="3680794" cy="2444661"/>
          </a:xfrm>
          <a:prstGeom prst="rect">
            <a:avLst/>
          </a:prstGeom>
        </p:spPr>
      </p:pic>
      <p:pic>
        <p:nvPicPr>
          <p:cNvPr id="6" name="Picture 5" descr="Turtle_2s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812" y="1206033"/>
            <a:ext cx="2058881" cy="191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14000"/>
      </p:ext>
    </p:extLst>
  </p:cSld>
  <p:clrMapOvr>
    <a:masterClrMapping/>
  </p:clrMapOvr>
  <p:transition xmlns:p14="http://schemas.microsoft.com/office/powerpoint/2010/main"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USEFULNESS</a:t>
            </a:r>
            <a:endParaRPr lang="en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What is the definition?</a:t>
            </a:r>
            <a:endParaRPr lang="en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14028862"/>
      </p:ext>
    </p:extLst>
  </p:cSld>
  <p:clrMapOvr>
    <a:masterClrMapping/>
  </p:clrMapOvr>
  <p:transition xmlns:p14="http://schemas.microsoft.com/office/powerpoint/2010/main"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USEFULNESS or STEWARDSHIP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336396519"/>
              </p:ext>
            </p:extLst>
          </p:nvPr>
        </p:nvGraphicFramePr>
        <p:xfrm>
          <a:off x="1376496" y="1969568"/>
          <a:ext cx="6319712" cy="2821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-60842" y="1017725"/>
            <a:ext cx="90727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algn="ctr"/>
            <a:r>
              <a:rPr lang="en" sz="2400" dirty="0">
                <a:latin typeface="Times New Roman"/>
                <a:ea typeface="Times New Roman"/>
                <a:cs typeface="Times New Roman"/>
                <a:sym typeface="Times New Roman"/>
              </a:rPr>
              <a:t>Information that the public needs to navigate the </a:t>
            </a:r>
            <a:r>
              <a:rPr lang="en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world</a:t>
            </a:r>
            <a:endParaRPr lang="en" sz="2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58417329"/>
      </p:ext>
    </p:extLst>
  </p:cSld>
  <p:clrMapOvr>
    <a:masterClrMapping/>
  </p:clrMapOvr>
  <p:transition xmlns:p14="http://schemas.microsoft.com/office/powerpoint/2010/main"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USEFULNESS or </a:t>
            </a:r>
            <a:r>
              <a:rPr lang="en" dirty="0" smtClean="0">
                <a:latin typeface="Times New Roman"/>
                <a:ea typeface="Times New Roman"/>
                <a:cs typeface="Times New Roman"/>
                <a:sym typeface="Times New Roman"/>
              </a:rPr>
              <a:t>STEWARDSHIP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EXAMPLES</a:t>
            </a:r>
            <a:endParaRPr lang="en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 descr="640px-June-2011-weather-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08" y="2329124"/>
            <a:ext cx="4504527" cy="2597141"/>
          </a:xfrm>
          <a:prstGeom prst="rect">
            <a:avLst/>
          </a:prstGeom>
        </p:spPr>
      </p:pic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3787367" cy="333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 lvl="0"/>
            <a:r>
              <a:rPr lang="en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weather reports </a:t>
            </a:r>
            <a:endParaRPr lang="en-US" sz="24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/>
            <a:r>
              <a:rPr lang="en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health information</a:t>
            </a:r>
            <a:endParaRPr lang="en-US" sz="24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/>
            <a:r>
              <a:rPr lang="en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investigative </a:t>
            </a:r>
            <a:r>
              <a:rPr lang="en" sz="2400" dirty="0">
                <a:latin typeface="Times New Roman"/>
                <a:ea typeface="Times New Roman"/>
                <a:cs typeface="Times New Roman"/>
                <a:sym typeface="Times New Roman"/>
              </a:rPr>
              <a:t>pieces</a:t>
            </a:r>
          </a:p>
          <a:p>
            <a:pPr marL="228600" lvl="0"/>
            <a:r>
              <a:rPr lang="en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stories </a:t>
            </a:r>
            <a:r>
              <a:rPr lang="en" sz="2400" dirty="0">
                <a:latin typeface="Times New Roman"/>
                <a:ea typeface="Times New Roman"/>
                <a:cs typeface="Times New Roman"/>
                <a:sym typeface="Times New Roman"/>
              </a:rPr>
              <a:t>about good deeds</a:t>
            </a:r>
          </a:p>
          <a:p>
            <a:pPr marL="228600" lvl="0" rtl="0">
              <a:spcBef>
                <a:spcPts val="0"/>
              </a:spcBef>
            </a:pPr>
            <a:endParaRPr lang="en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 descr="622px-MyPyramidFood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992" y="1128444"/>
            <a:ext cx="2272458" cy="175366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Eight News Values</a:t>
            </a:r>
          </a:p>
        </p:txBody>
      </p:sp>
      <p:sp>
        <p:nvSpPr>
          <p:cNvPr id="59" name="Shape 59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For measuring newsworthiness</a:t>
            </a:r>
          </a:p>
        </p:txBody>
      </p:sp>
    </p:spTree>
    <p:extLst>
      <p:ext uri="{BB962C8B-B14F-4D97-AF65-F5344CB8AC3E}">
        <p14:creationId xmlns:p14="http://schemas.microsoft.com/office/powerpoint/2010/main" val="2301950410"/>
      </p:ext>
    </p:extLst>
  </p:cSld>
  <p:clrMapOvr>
    <a:masterClrMapping/>
  </p:clrMapOvr>
  <p:transition xmlns:p14="http://schemas.microsoft.com/office/powerpoint/2010/main"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IMPACT</a:t>
            </a:r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136889" y="1072236"/>
            <a:ext cx="8695411" cy="34966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/>
            <a:r>
              <a:rPr lang="en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How </a:t>
            </a:r>
            <a:r>
              <a:rPr lang="en" sz="2400" dirty="0">
                <a:latin typeface="Times New Roman"/>
                <a:ea typeface="Times New Roman"/>
                <a:cs typeface="Times New Roman"/>
                <a:sym typeface="Times New Roman"/>
              </a:rPr>
              <a:t>many people are affected? How seriously are they affected?</a:t>
            </a:r>
          </a:p>
          <a:p>
            <a:pPr marL="228600" lvl="0" rtl="0">
              <a:spcBef>
                <a:spcPts val="0"/>
              </a:spcBef>
            </a:pPr>
            <a:endParaRPr lang="en-US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rtl="0">
              <a:spcBef>
                <a:spcPts val="0"/>
              </a:spcBef>
            </a:pP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lang="en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Picture 2" descr="1200px-Shown_here_May_22,_2013,_is_an_aerial_view_of_homes_destroyed_by_a_tornado_in_Moore,_Okla_130522-F-IE715-79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029">
            <a:off x="3082129" y="1892162"/>
            <a:ext cx="4402123" cy="2777006"/>
          </a:xfrm>
          <a:prstGeom prst="rect">
            <a:avLst/>
          </a:prstGeom>
        </p:spPr>
      </p:pic>
      <p:pic>
        <p:nvPicPr>
          <p:cNvPr id="4" name="Picture 3" descr="640px-FEMA_-_37582_-_Debris_from_a_tornado_in_Kansa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2919">
            <a:off x="637362" y="2287613"/>
            <a:ext cx="2828249" cy="1882552"/>
          </a:xfrm>
          <a:prstGeom prst="rect">
            <a:avLst/>
          </a:prstGeom>
        </p:spPr>
      </p:pic>
      <p:pic>
        <p:nvPicPr>
          <p:cNvPr id="5" name="Picture 4" descr="640px-Oklahoma_tornado_recovery_130228-Z-VF620-4659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1" r="-14941"/>
          <a:stretch/>
        </p:blipFill>
        <p:spPr>
          <a:xfrm rot="20622694">
            <a:off x="6271282" y="1853553"/>
            <a:ext cx="2790491" cy="204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060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ngress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4"/>
          <a:stretch/>
        </p:blipFill>
        <p:spPr>
          <a:xfrm rot="21040114">
            <a:off x="3392490" y="2221630"/>
            <a:ext cx="4543465" cy="2283413"/>
          </a:xfrm>
          <a:prstGeom prst="rect">
            <a:avLst/>
          </a:prstGeom>
        </p:spPr>
      </p:pic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311700" y="288971"/>
            <a:ext cx="8520600" cy="72875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>
                <a:latin typeface="Times New Roman"/>
                <a:ea typeface="Times New Roman"/>
                <a:cs typeface="Times New Roman"/>
                <a:sym typeface="Times New Roman"/>
              </a:rPr>
              <a:t>IMPACT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EXAMPLES</a:t>
            </a:r>
            <a:endParaRPr lang="en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311700" y="836496"/>
            <a:ext cx="8520600" cy="373237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200" dirty="0" smtClean="0">
                <a:latin typeface="Times New Roman"/>
                <a:ea typeface="Times New Roman"/>
                <a:cs typeface="Times New Roman"/>
                <a:sym typeface="Times New Roman"/>
              </a:rPr>
              <a:t>Natural </a:t>
            </a:r>
            <a:r>
              <a:rPr lang="en" sz="2200" dirty="0">
                <a:latin typeface="Times New Roman"/>
                <a:ea typeface="Times New Roman"/>
                <a:cs typeface="Times New Roman"/>
                <a:sym typeface="Times New Roman"/>
              </a:rPr>
              <a:t>disasters that are or compare to unprecedented </a:t>
            </a:r>
            <a:r>
              <a:rPr lang="en" sz="2200" dirty="0" smtClean="0">
                <a:latin typeface="Times New Roman"/>
                <a:ea typeface="Times New Roman"/>
                <a:cs typeface="Times New Roman"/>
                <a:sym typeface="Times New Roman"/>
              </a:rPr>
              <a:t>events</a:t>
            </a:r>
            <a:endParaRPr lang="en-US" sz="22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200" dirty="0" smtClean="0">
                <a:latin typeface="Times New Roman"/>
                <a:ea typeface="Times New Roman"/>
                <a:cs typeface="Times New Roman"/>
                <a:sym typeface="Times New Roman"/>
              </a:rPr>
              <a:t>Passage </a:t>
            </a:r>
            <a:r>
              <a:rPr lang="en" sz="2200" dirty="0">
                <a:latin typeface="Times New Roman"/>
                <a:ea typeface="Times New Roman"/>
                <a:cs typeface="Times New Roman"/>
                <a:sym typeface="Times New Roman"/>
              </a:rPr>
              <a:t>of legislation on a state or national </a:t>
            </a:r>
            <a:r>
              <a:rPr lang="en" sz="2200" dirty="0" smtClean="0">
                <a:latin typeface="Times New Roman"/>
                <a:ea typeface="Times New Roman"/>
                <a:cs typeface="Times New Roman"/>
                <a:sym typeface="Times New Roman"/>
              </a:rPr>
              <a:t>level</a:t>
            </a:r>
            <a:endParaRPr lang="en-US" sz="22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200" dirty="0" smtClean="0">
                <a:latin typeface="Times New Roman"/>
                <a:ea typeface="Times New Roman"/>
                <a:cs typeface="Times New Roman"/>
                <a:sym typeface="Times New Roman"/>
              </a:rPr>
              <a:t>An </a:t>
            </a:r>
            <a:r>
              <a:rPr lang="en" sz="2200" dirty="0">
                <a:latin typeface="Times New Roman"/>
                <a:ea typeface="Times New Roman"/>
                <a:cs typeface="Times New Roman"/>
                <a:sym typeface="Times New Roman"/>
              </a:rPr>
              <a:t>election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490" y="1394207"/>
            <a:ext cx="2798653" cy="1845103"/>
          </a:xfrm>
          <a:prstGeom prst="rect">
            <a:avLst/>
          </a:prstGeom>
        </p:spPr>
      </p:pic>
      <p:pic>
        <p:nvPicPr>
          <p:cNvPr id="4" name="Picture 3" descr="Election map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09" y="2816409"/>
            <a:ext cx="3693487" cy="21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4206"/>
      </p:ext>
    </p:extLst>
  </p:cSld>
  <p:clrMapOvr>
    <a:masterClrMapping/>
  </p:clrMapOvr>
  <p:transition xmlns:p14="http://schemas.microsoft.com/office/powerpoint/2010/main"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WEIGHT</a:t>
            </a:r>
            <a:endParaRPr lang="en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What is the definition?</a:t>
            </a:r>
            <a:endParaRPr lang="en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90888559"/>
      </p:ext>
    </p:extLst>
  </p:cSld>
  <p:clrMapOvr>
    <a:masterClrMapping/>
  </p:clrMapOvr>
  <p:transition xmlns:p14="http://schemas.microsoft.com/office/powerpoint/2010/main"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311700" y="243345"/>
            <a:ext cx="8520600" cy="53992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WEIGHT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278466160"/>
              </p:ext>
            </p:extLst>
          </p:nvPr>
        </p:nvGraphicFramePr>
        <p:xfrm>
          <a:off x="147346" y="1745162"/>
          <a:ext cx="8996654" cy="3287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/>
          <p:cNvSpPr/>
          <p:nvPr/>
        </p:nvSpPr>
        <p:spPr>
          <a:xfrm>
            <a:off x="197728" y="783265"/>
            <a:ext cx="87000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/>
            <a:r>
              <a:rPr lang="en" sz="1800" dirty="0">
                <a:latin typeface="Times New Roman"/>
                <a:ea typeface="Times New Roman"/>
                <a:cs typeface="Times New Roman"/>
                <a:sym typeface="Times New Roman"/>
              </a:rPr>
              <a:t>Similar to impact BUT</a:t>
            </a:r>
            <a:r>
              <a:rPr lang="en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…</a:t>
            </a:r>
            <a:endParaRPr lang="en-US" sz="18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/>
            <a:r>
              <a:rPr lang="en" sz="1800" b="1" dirty="0" smtClean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WEIGHT</a:t>
            </a:r>
            <a:r>
              <a:rPr lang="en" sz="1800" dirty="0" smtClean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8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 a story </a:t>
            </a:r>
            <a:r>
              <a:rPr lang="en" sz="1800" dirty="0" smtClean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includes </a:t>
            </a:r>
            <a:r>
              <a:rPr lang="en" sz="18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many </a:t>
            </a:r>
            <a:r>
              <a:rPr lang="en-US" sz="18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&amp;</a:t>
            </a:r>
            <a:r>
              <a:rPr lang="en" sz="1800" dirty="0" smtClean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8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 seriously, but can also be measured by </a:t>
            </a:r>
            <a:r>
              <a:rPr lang="en" sz="1800" b="1" dirty="0" smtClean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depth </a:t>
            </a:r>
            <a:r>
              <a:rPr lang="en" sz="1800" b="1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 pain</a:t>
            </a:r>
            <a:r>
              <a:rPr lang="en" sz="18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" sz="1800" b="1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shock</a:t>
            </a:r>
            <a:r>
              <a:rPr lang="en" sz="18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or how “</a:t>
            </a:r>
            <a:r>
              <a:rPr lang="en" sz="1800" b="1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out of character</a:t>
            </a:r>
            <a:r>
              <a:rPr lang="en" sz="18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 or “</a:t>
            </a:r>
            <a:r>
              <a:rPr lang="en" sz="1800" b="1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unexpected</a:t>
            </a:r>
            <a:r>
              <a:rPr lang="en" sz="18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 something might be</a:t>
            </a:r>
            <a:endParaRPr lang="en-US" sz="1800" dirty="0">
              <a:solidFill>
                <a:schemeClr val="bg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14886" y="1920343"/>
            <a:ext cx="416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vs.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311700" y="220531"/>
            <a:ext cx="8520600" cy="79719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>
                <a:latin typeface="Times New Roman"/>
                <a:ea typeface="Times New Roman"/>
                <a:cs typeface="Times New Roman"/>
                <a:sym typeface="Times New Roman"/>
              </a:rPr>
              <a:t>WEIGHT</a:t>
            </a: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 EXAMPLES</a:t>
            </a:r>
            <a:endParaRPr lang="en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311700" y="859310"/>
            <a:ext cx="8520600" cy="370956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</a:pPr>
            <a:r>
              <a:rPr lang="en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Accidental </a:t>
            </a:r>
            <a:r>
              <a:rPr lang="en" sz="2400" dirty="0">
                <a:latin typeface="Times New Roman"/>
                <a:ea typeface="Times New Roman"/>
                <a:cs typeface="Times New Roman"/>
                <a:sym typeface="Times New Roman"/>
              </a:rPr>
              <a:t>death vs. </a:t>
            </a:r>
            <a:r>
              <a:rPr lang="en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injury</a:t>
            </a:r>
            <a:endParaRPr lang="en-US" sz="2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spcBef>
                <a:spcPts val="0"/>
              </a:spcBef>
            </a:pPr>
            <a:r>
              <a:rPr lang="en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National </a:t>
            </a:r>
            <a:r>
              <a:rPr lang="en" sz="2400" dirty="0">
                <a:latin typeface="Times New Roman"/>
                <a:ea typeface="Times New Roman"/>
                <a:cs typeface="Times New Roman"/>
                <a:sym typeface="Times New Roman"/>
              </a:rPr>
              <a:t>sporting event vs. local sporting </a:t>
            </a:r>
            <a:r>
              <a:rPr lang="en" sz="2400" dirty="0" smtClean="0">
                <a:latin typeface="Times New Roman"/>
                <a:ea typeface="Times New Roman"/>
                <a:cs typeface="Times New Roman"/>
                <a:sym typeface="Times New Roman"/>
              </a:rPr>
              <a:t>event</a:t>
            </a:r>
            <a:endParaRPr lang="en-US" sz="2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spcBef>
                <a:spcPts val="0"/>
              </a:spcBef>
            </a:pPr>
            <a:endParaRPr lang="en-US" dirty="0" smtClean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 descr="Injury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996" y="863136"/>
            <a:ext cx="2334719" cy="3207087"/>
          </a:xfrm>
          <a:prstGeom prst="rect">
            <a:avLst/>
          </a:prstGeom>
        </p:spPr>
      </p:pic>
      <p:pic>
        <p:nvPicPr>
          <p:cNvPr id="5" name="Picture 4" descr="1200px-V08383P33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50" y="2228354"/>
            <a:ext cx="3266190" cy="2177460"/>
          </a:xfrm>
          <a:prstGeom prst="rect">
            <a:avLst/>
          </a:prstGeom>
        </p:spPr>
      </p:pic>
      <p:pic>
        <p:nvPicPr>
          <p:cNvPr id="3" name="Picture 2" descr="United_States_women's_national_basketball_tea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437" y="2581520"/>
            <a:ext cx="3232103" cy="235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68842"/>
      </p:ext>
    </p:extLst>
  </p:cSld>
  <p:clrMapOvr>
    <a:masterClrMapping/>
  </p:clrMapOvr>
  <p:transition xmlns:p14="http://schemas.microsoft.com/office/powerpoint/2010/main"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TIMELINESS</a:t>
            </a:r>
            <a:endParaRPr lang="en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>
                <a:latin typeface="Times New Roman"/>
                <a:ea typeface="Times New Roman"/>
                <a:cs typeface="Times New Roman"/>
                <a:sym typeface="Times New Roman"/>
              </a:rPr>
              <a:t>What is the definition?</a:t>
            </a:r>
            <a:endParaRPr lang="en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44457660"/>
      </p:ext>
    </p:extLst>
  </p:cSld>
  <p:clrMapOvr>
    <a:masterClrMapping/>
  </p:clrMapOvr>
  <p:transition xmlns:p14="http://schemas.microsoft.com/office/powerpoint/2010/main"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311700" y="311785"/>
            <a:ext cx="8520600" cy="70594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TIMELINESS</a:t>
            </a:r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-54210" y="942959"/>
            <a:ext cx="9068494" cy="400811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 lvl="0" rtl="0">
              <a:spcBef>
                <a:spcPts val="0"/>
              </a:spcBef>
            </a:pPr>
            <a:r>
              <a:rPr lang="en" sz="2000" dirty="0">
                <a:latin typeface="Times New Roman"/>
                <a:ea typeface="Times New Roman"/>
                <a:cs typeface="Times New Roman"/>
                <a:sym typeface="Times New Roman"/>
              </a:rPr>
              <a:t>What is new? </a:t>
            </a:r>
          </a:p>
          <a:p>
            <a:pPr marL="228600" lvl="0" rtl="0">
              <a:spcBef>
                <a:spcPts val="0"/>
              </a:spcBef>
            </a:pPr>
            <a:r>
              <a:rPr lang="en" sz="2000" dirty="0">
                <a:latin typeface="Times New Roman"/>
                <a:ea typeface="Times New Roman"/>
                <a:cs typeface="Times New Roman"/>
                <a:sym typeface="Times New Roman"/>
              </a:rPr>
              <a:t>The quality of timeliness is that the story provides new, </a:t>
            </a:r>
            <a:r>
              <a:rPr lang="en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updated</a:t>
            </a:r>
            <a:r>
              <a:rPr lang="en-US" sz="20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relevant information</a:t>
            </a:r>
            <a:endParaRPr lang="en-US" sz="2000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rtl="0">
              <a:spcBef>
                <a:spcPts val="0"/>
              </a:spcBef>
            </a:pPr>
            <a:r>
              <a:rPr lang="en-US" sz="2000" dirty="0"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n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t </a:t>
            </a:r>
            <a:r>
              <a:rPr lang="en" sz="2000" dirty="0">
                <a:latin typeface="Times New Roman"/>
                <a:ea typeface="Times New Roman"/>
                <a:cs typeface="Times New Roman"/>
                <a:sym typeface="Times New Roman"/>
              </a:rPr>
              <a:t>is not OLD </a:t>
            </a:r>
            <a:r>
              <a:rPr lang="en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news</a:t>
            </a:r>
            <a:endParaRPr lang="en"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spcBef>
                <a:spcPts val="0"/>
              </a:spcBef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 descr="C-SPAN_112th_Congress_Roll_C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982" y="2008648"/>
            <a:ext cx="4798723" cy="2699282"/>
          </a:xfrm>
          <a:prstGeom prst="rect">
            <a:avLst/>
          </a:prstGeom>
        </p:spPr>
      </p:pic>
      <p:pic>
        <p:nvPicPr>
          <p:cNvPr id="5" name="Picture 4" descr="tree-200795_19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06" y="2666644"/>
            <a:ext cx="3232207" cy="228443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theme/theme1.xml><?xml version="1.0" encoding="utf-8"?>
<a:theme xmlns:a="http://schemas.openxmlformats.org/drawingml/2006/main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664</Words>
  <Application>Microsoft Macintosh PowerPoint</Application>
  <PresentationFormat>On-screen Show (16:9)</PresentationFormat>
  <Paragraphs>99</Paragraphs>
  <Slides>26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pop</vt:lpstr>
      <vt:lpstr>Eight News Values</vt:lpstr>
      <vt:lpstr>IMPACT</vt:lpstr>
      <vt:lpstr>IMPACT</vt:lpstr>
      <vt:lpstr>IMPACT EXAMPLES</vt:lpstr>
      <vt:lpstr>WEIGHT</vt:lpstr>
      <vt:lpstr>WEIGHT</vt:lpstr>
      <vt:lpstr>WEIGHT EXAMPLES</vt:lpstr>
      <vt:lpstr>TIMELINESS</vt:lpstr>
      <vt:lpstr>TIMELINESS</vt:lpstr>
      <vt:lpstr>TIMELINESS EXAMPLES</vt:lpstr>
      <vt:lpstr>PROXIMITY</vt:lpstr>
      <vt:lpstr>PROXIMITY</vt:lpstr>
      <vt:lpstr>PROXIMITY EXAMPLES</vt:lpstr>
      <vt:lpstr>PROMINENCE</vt:lpstr>
      <vt:lpstr>PROMINENCE</vt:lpstr>
      <vt:lpstr>PROMINENCE EXAMPLES</vt:lpstr>
      <vt:lpstr>CONFLICT</vt:lpstr>
      <vt:lpstr>CONFLICT</vt:lpstr>
      <vt:lpstr>CONFLICT EXAMPLES</vt:lpstr>
      <vt:lpstr>NOVELTY</vt:lpstr>
      <vt:lpstr>NOVELTY</vt:lpstr>
      <vt:lpstr>NOVELTY EXAMPLES</vt:lpstr>
      <vt:lpstr>USEFULNESS</vt:lpstr>
      <vt:lpstr>USEFULNESS or STEWARDSHIP</vt:lpstr>
      <vt:lpstr>USEFULNESS or STEWARDSHIP EXAMPLES</vt:lpstr>
      <vt:lpstr>Eight News Values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Eight News Values</dc:title>
  <cp:lastModifiedBy>Richard Karpel</cp:lastModifiedBy>
  <cp:revision>53</cp:revision>
  <dcterms:modified xsi:type="dcterms:W3CDTF">2016-06-13T21:27:16Z</dcterms:modified>
</cp:coreProperties>
</file>