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4" r:id="rId15"/>
    <p:sldId id="269" r:id="rId16"/>
    <p:sldId id="270" r:id="rId17"/>
    <p:sldId id="271" r:id="rId18"/>
    <p:sldId id="272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159" d="100"/>
          <a:sy n="159" d="100"/>
        </p:scale>
        <p:origin x="280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376247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2133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7174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8388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25983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02315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4988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75950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10642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41058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0974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6717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38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933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690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7411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3183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337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01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BASIC </a:t>
            </a:r>
            <a:r>
              <a:rPr lang="en" sz="6000" smtClean="0">
                <a:latin typeface="Times New Roman"/>
                <a:ea typeface="Times New Roman"/>
                <a:cs typeface="Times New Roman"/>
                <a:sym typeface="Times New Roman"/>
              </a:rPr>
              <a:t>DESIGN</a:t>
            </a:r>
            <a:endParaRPr lang="en" sz="6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Nothing basic about it.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BACK TO TYPOGRAPHY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138700" cy="4407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are MILLIONS of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fonts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only two types of </a:t>
            </a:r>
            <a:r>
              <a:rPr lang="en" sz="20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 FAMILIES:</a:t>
            </a:r>
          </a:p>
          <a:p>
            <a:pPr marL="342900" lvl="3" indent="-342900">
              <a:buFont typeface="Wingdings" charset="2"/>
              <a:buChar char="v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SERIF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A serif font has tiny strokes or “serifs” at the end of each letter… this is a serif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</a:t>
            </a: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2" indent="-342900">
              <a:buFont typeface="Wingdings" charset="2"/>
              <a:buChar char="v"/>
            </a:pPr>
            <a:r>
              <a:rPr lang="en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SANS </a:t>
            </a:r>
            <a:r>
              <a:rPr lang="en" sz="2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SERIF: A sans serif font has NO strokes or serifs… this is a sans serif </a:t>
            </a:r>
            <a:r>
              <a:rPr lang="en" sz="20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</a:t>
            </a:r>
            <a:endParaRPr lang="en" sz="2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WHAT’S THE DIFFERENCE?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v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Preference,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truly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-- m</a:t>
            </a:r>
            <a:r>
              <a:rPr lang="en" sz="200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any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say a serif font looks more traditional and “established” than a sans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serif</a:t>
            </a: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v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Conversely, sans serif fonts looks more modern and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clean </a:t>
            </a: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44975" y="465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CAN WE MIX THEM UP ON OUR PAPER?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311699" y="572700"/>
            <a:ext cx="8708575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It’s your paper, you can do what you want. 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Rule of Thumb: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Headline font and body font should be in the same font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family 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Headline may be an applied alteration (bold, italic, heavy or condensed)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an “opposite” font for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cutlines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33400" marR="0" lvl="1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you use serif for body and heads, use sans for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cut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lines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SPECIAL FONTS SPARINGLY and only when applicable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44975" y="465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HEADLINE DESIGN: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11700" y="570375"/>
            <a:ext cx="8745926" cy="448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</a:pP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eadline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attract readers to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without overselling the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</a:t>
            </a:r>
            <a:endParaRPr lang="en-US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Written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present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tense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 conversational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Weight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size should match importance of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u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as a guideline for headlines: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0" name="Shape 1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99803" y="3502156"/>
            <a:ext cx="5247821" cy="13821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273550" y="699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PLACING BODY COPY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311700" y="642650"/>
            <a:ext cx="8138700" cy="4407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 is measured in inches - and inches are divided into equal columns across a newspaper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Because it is difficult to read a one-column story that is as long as the paper is tall, we incorporate modular design that flow across several columns of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 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example, you might have a big front page story, but you won’t use the whole front page - chances are you will use the portion of the paper closest to the FLAG, square off using modular design and then jumpline to the continued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273550" y="699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PHOTOGRAPHS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311700" y="642650"/>
            <a:ext cx="8138700" cy="4407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Also called a “cut,” thus the name “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cutline”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Three shapes for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hotos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Vertical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Horizontal - most common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Square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02560062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273550" y="699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DOMINANT </a:t>
            </a:r>
            <a:r>
              <a:rPr lang="en" dirty="0" smtClean="0">
                <a:latin typeface="Times New Roman"/>
                <a:ea typeface="Times New Roman"/>
                <a:cs typeface="Times New Roman"/>
                <a:sym typeface="Times New Roman"/>
              </a:rPr>
              <a:t>PHOTO</a:t>
            </a:r>
            <a:endParaRPr lang="en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311700" y="642650"/>
            <a:ext cx="8138700" cy="4407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0" indent="-342900"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biggest photo on the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spread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buFont typeface="Wingdings" charset="2"/>
              <a:buChar char="Ø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very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 should have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Choose a photograph that is relevant to the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Faces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be the size of a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dime</a:t>
            </a:r>
            <a:endParaRPr lang="en-US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border around the image, usually a .25 or .5 point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line</a:t>
            </a:r>
            <a:endParaRPr lang="en-US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Must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have photographer credit and a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utline</a:t>
            </a:r>
            <a:endParaRPr lang="en-US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273550" y="699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CUTLINES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311700" y="775144"/>
            <a:ext cx="8138700" cy="427510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u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Written in three to four lines of type under a photo</a:t>
            </a:r>
          </a:p>
          <a:p>
            <a:pPr marL="9144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u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Explain the action</a:t>
            </a:r>
          </a:p>
          <a:p>
            <a:pPr marL="9144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u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FEATURE DESIGN they can be shown on the side of the image instead of beneath it</a:t>
            </a:r>
          </a:p>
          <a:p>
            <a:pPr marL="9144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u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Typefaces are often different than that of the body text on a page to help readers distinguish between the two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273550" y="699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 dirty="0">
                <a:latin typeface="Times New Roman"/>
                <a:ea typeface="Times New Roman"/>
                <a:cs typeface="Times New Roman"/>
                <a:sym typeface="Times New Roman"/>
              </a:rPr>
              <a:t>ALL OF THESE THINGS THAT YOU MUST DECIDE: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0" y="831178"/>
            <a:ext cx="8450400" cy="421917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will your flag look like?</a:t>
            </a:r>
          </a:p>
          <a:p>
            <a:pPr marL="9144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are your fonts?</a:t>
            </a:r>
          </a:p>
          <a:p>
            <a:pPr marL="9144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do your folios look like?</a:t>
            </a:r>
          </a:p>
          <a:p>
            <a:pPr marL="9144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many columns will you use on your design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grid?</a:t>
            </a:r>
          </a:p>
          <a:p>
            <a:pPr marL="1371600" lvl="2" indent="-381000"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Six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columns for full size paper</a:t>
            </a:r>
          </a:p>
          <a:p>
            <a:pPr marL="1371600" lvl="2" indent="-381000">
              <a:buClr>
                <a:srgbClr val="000000"/>
              </a:buClr>
              <a:buSzPct val="100000"/>
              <a:buFont typeface="Courier New"/>
              <a:buChar char="o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Five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columns for tabloid size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BASIC DESIGN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Nothing basic about it.</a:t>
            </a:r>
          </a:p>
        </p:txBody>
      </p:sp>
    </p:spTree>
    <p:extLst>
      <p:ext uri="{BB962C8B-B14F-4D97-AF65-F5344CB8AC3E}">
        <p14:creationId xmlns:p14="http://schemas.microsoft.com/office/powerpoint/2010/main" val="1846549613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IDEA OF DESIGN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62550" y="483675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appearance of a newspaper, much like the content, is constantly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evolving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it comes back to four basic pieces that make up the “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package” 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PACKAGE refers to a page that contains modular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IDEA OF DESIGN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62550" y="483675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MODULAR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 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Taking the large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breaking it into pieces that tell the story over-all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Giving each story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its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own space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defining that space through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design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81799804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SO IT WORKS LIKE THIS: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653736"/>
            <a:ext cx="8520600" cy="419663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PAGE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Wide open space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PACKAGE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Photos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Cutlines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Headlines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MODULAR DESIGN: Gives each story its own space for the package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DEFINITIONS AND KEY TERMS: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FLAG (NAMEPLATE) - the name of a newspaper as it is displayed on the front page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HEADLINE - large type running above or along the side of a story to summarize the content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CUTLINE -  line or block of text that explains a photo (a.k.a. caption)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BYLINE - line of text under a headline that tells who wrote the story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JUMPLINE - line of text that tells the reader the story is continued from another page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DEFINITIONS AND KEY TERMS: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PULLQUOTE - graphic treatment of a quotation pulled out from a story; also called a lift out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INDEX - alphabetized list of contents and their page numbers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FOLIO - </a:t>
            </a:r>
            <a:r>
              <a:rPr lang="en-US" sz="2000" dirty="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" sz="2000" dirty="0" smtClean="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ype </a:t>
            </a:r>
            <a:r>
              <a:rPr lang="en" sz="2000" dirty="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at the top of an inside page giving the newspaper's name, date and page number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MASTHEAD - information about the publication and staff normally printed on the editorial page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MUGSHOT - picture of a person’s face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GUTTER - </a:t>
            </a:r>
            <a:r>
              <a:rPr lang="en" sz="2000" dirty="0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blank space between facing pages of a newspaper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WHAT THEY LOOK LIKE: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(TEACHER CAN INSERT NEWSPAPER FRONT PAGE OF CHOICE AND CIRCLE THE SPECIFIC KEY TERMS.)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44500"/>
            <a:ext cx="86732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TYPOGRAPHY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1921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Newspapers are laid out on a grid created by columns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It’s very important that readers be able to read what is printed in your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newspaper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d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istorted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novelty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fonts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not the best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FONT: all characters in one size and weight of a typeface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TYPEFACE: A family of fonts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v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POINTS: A measurement of font size 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his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24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point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Roman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font</a:t>
            </a:r>
            <a:endParaRPr lang="en"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01524" y="0"/>
            <a:ext cx="8563026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A COMMERCIAL BREAK FOR MEASUREMENT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21875" y="501400"/>
            <a:ext cx="81921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PICA - unit of measure in newspaper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 POINTS in a PICA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 PICA in an INCH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72 POINTS in an INCH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 conversion for picas to inches is six to one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 picas = 2 inches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917</Words>
  <Application>Microsoft Macintosh PowerPoint</Application>
  <PresentationFormat>On-screen Show (16:9)</PresentationFormat>
  <Paragraphs>102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Courier New</vt:lpstr>
      <vt:lpstr>Montserrat</vt:lpstr>
      <vt:lpstr>Oswald</vt:lpstr>
      <vt:lpstr>Playfair Display</vt:lpstr>
      <vt:lpstr>Times New Roman</vt:lpstr>
      <vt:lpstr>Wingdings</vt:lpstr>
      <vt:lpstr>pop</vt:lpstr>
      <vt:lpstr>BASIC DESIGN</vt:lpstr>
      <vt:lpstr>THE IDEA OF DESIGN </vt:lpstr>
      <vt:lpstr>THE IDEA OF DESIGN </vt:lpstr>
      <vt:lpstr>SO IT WORKS LIKE THIS: </vt:lpstr>
      <vt:lpstr>DEFINITIONS AND KEY TERMS: </vt:lpstr>
      <vt:lpstr>DEFINITIONS AND KEY TERMS: </vt:lpstr>
      <vt:lpstr>WHAT THEY LOOK LIKE: </vt:lpstr>
      <vt:lpstr>TYPOGRAPHY </vt:lpstr>
      <vt:lpstr>A COMMERCIAL BREAK FOR MEASUREMENT </vt:lpstr>
      <vt:lpstr>BACK TO TYPOGRAPHY </vt:lpstr>
      <vt:lpstr>CAN WE MIX THEM UP ON OUR PAPER? </vt:lpstr>
      <vt:lpstr>HEADLINE DESIGN: </vt:lpstr>
      <vt:lpstr>PLACING BODY COPY </vt:lpstr>
      <vt:lpstr>PHOTOGRAPHS </vt:lpstr>
      <vt:lpstr>DOMINANT PHOTO </vt:lpstr>
      <vt:lpstr>CUTLINES </vt:lpstr>
      <vt:lpstr>ALL OF THESE THINGS THAT YOU MUST DECIDE: </vt:lpstr>
      <vt:lpstr>BASIC DESIGN 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DESIGN </dc:title>
  <cp:lastModifiedBy>Michael English</cp:lastModifiedBy>
  <cp:revision>8</cp:revision>
  <dcterms:modified xsi:type="dcterms:W3CDTF">2016-09-23T17:13:27Z</dcterms:modified>
</cp:coreProperties>
</file>