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76" r:id="rId7"/>
    <p:sldId id="27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CCFF"/>
    <a:srgbClr val="00FFFF"/>
    <a:srgbClr val="2EB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7" d="100"/>
          <a:sy n="167" d="100"/>
        </p:scale>
        <p:origin x="-736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695209-852B-694B-A483-D37E9522CEB4}" type="doc">
      <dgm:prSet loTypeId="urn:microsoft.com/office/officeart/2005/8/layout/hProcess9" loCatId="" qsTypeId="urn:microsoft.com/office/officeart/2005/8/quickstyle/simple5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74280ACF-5B76-8548-9902-A81613726DBC}">
      <dgm:prSet/>
      <dgm:spPr/>
      <dgm:t>
        <a:bodyPr/>
        <a:lstStyle/>
        <a:p>
          <a:r>
            <a:rPr lang="en-US" dirty="0" smtClean="0">
              <a:solidFill>
                <a:schemeClr val="bg2"/>
              </a:solidFill>
              <a:latin typeface="Times New Roman"/>
              <a:cs typeface="Times New Roman"/>
            </a:rPr>
            <a:t>Post-publication</a:t>
          </a:r>
          <a:endParaRPr lang="en-US" dirty="0">
            <a:solidFill>
              <a:schemeClr val="bg2"/>
            </a:solidFill>
            <a:latin typeface="Times New Roman"/>
            <a:cs typeface="Times New Roman"/>
          </a:endParaRPr>
        </a:p>
      </dgm:t>
    </dgm:pt>
    <dgm:pt modelId="{50F30C8C-F30A-D240-A9C5-858C47E00173}" type="parTrans" cxnId="{ACAA3868-AC3A-034B-A3FD-341BC18754C4}">
      <dgm:prSet/>
      <dgm:spPr/>
      <dgm:t>
        <a:bodyPr/>
        <a:lstStyle/>
        <a:p>
          <a:endParaRPr lang="en-US"/>
        </a:p>
      </dgm:t>
    </dgm:pt>
    <dgm:pt modelId="{2D42D533-52C8-A44B-9529-BB2F9E9562EE}" type="sibTrans" cxnId="{ACAA3868-AC3A-034B-A3FD-341BC18754C4}">
      <dgm:prSet/>
      <dgm:spPr/>
      <dgm:t>
        <a:bodyPr/>
        <a:lstStyle/>
        <a:p>
          <a:endParaRPr lang="en-US"/>
        </a:p>
      </dgm:t>
    </dgm:pt>
    <dgm:pt modelId="{FC4A2AC5-D167-5E4B-A5B7-985AA2B40939}">
      <dgm:prSet/>
      <dgm:spPr/>
      <dgm:t>
        <a:bodyPr/>
        <a:lstStyle/>
        <a:p>
          <a:r>
            <a:rPr lang="en-US" dirty="0" smtClean="0">
              <a:solidFill>
                <a:schemeClr val="bg2"/>
              </a:solidFill>
              <a:latin typeface="Times New Roman"/>
              <a:cs typeface="Times New Roman"/>
            </a:rPr>
            <a:t>Publishing</a:t>
          </a:r>
          <a:endParaRPr lang="en-US" dirty="0">
            <a:solidFill>
              <a:schemeClr val="bg2"/>
            </a:solidFill>
            <a:latin typeface="Times New Roman"/>
            <a:cs typeface="Times New Roman"/>
          </a:endParaRPr>
        </a:p>
      </dgm:t>
    </dgm:pt>
    <dgm:pt modelId="{85DC92F2-479B-7747-8B5D-B6251C05E837}" type="sibTrans" cxnId="{B39825B6-3D12-254C-AE22-AFDA156204D8}">
      <dgm:prSet/>
      <dgm:spPr/>
      <dgm:t>
        <a:bodyPr/>
        <a:lstStyle/>
        <a:p>
          <a:endParaRPr lang="en-US"/>
        </a:p>
      </dgm:t>
    </dgm:pt>
    <dgm:pt modelId="{122D3512-3EF6-AE4C-B73F-E0385EA7284C}" type="parTrans" cxnId="{B39825B6-3D12-254C-AE22-AFDA156204D8}">
      <dgm:prSet/>
      <dgm:spPr/>
      <dgm:t>
        <a:bodyPr/>
        <a:lstStyle/>
        <a:p>
          <a:endParaRPr lang="en-US"/>
        </a:p>
      </dgm:t>
    </dgm:pt>
    <dgm:pt modelId="{41F94035-5305-F24F-8389-10209DE782E1}">
      <dgm:prSet custT="1"/>
      <dgm:spPr/>
      <dgm:t>
        <a:bodyPr/>
        <a:lstStyle/>
        <a:p>
          <a:r>
            <a:rPr lang="en-US" sz="2400" dirty="0" smtClean="0">
              <a:solidFill>
                <a:schemeClr val="bg2"/>
              </a:solidFill>
              <a:latin typeface="Times New Roman"/>
              <a:cs typeface="Times New Roman"/>
            </a:rPr>
            <a:t>Newsgathering</a:t>
          </a:r>
          <a:endParaRPr lang="en-US" sz="2400" dirty="0">
            <a:solidFill>
              <a:schemeClr val="bg2"/>
            </a:solidFill>
            <a:latin typeface="Times New Roman"/>
            <a:cs typeface="Times New Roman"/>
          </a:endParaRPr>
        </a:p>
      </dgm:t>
    </dgm:pt>
    <dgm:pt modelId="{182E306C-0649-AE44-9101-F9B0411DD0C9}" type="sibTrans" cxnId="{5C7F182F-A21F-1F46-B51C-7D63CE180D78}">
      <dgm:prSet/>
      <dgm:spPr/>
      <dgm:t>
        <a:bodyPr/>
        <a:lstStyle/>
        <a:p>
          <a:endParaRPr lang="en-US"/>
        </a:p>
      </dgm:t>
    </dgm:pt>
    <dgm:pt modelId="{74369949-B2C7-ED49-A71F-402241B3511C}" type="parTrans" cxnId="{5C7F182F-A21F-1F46-B51C-7D63CE180D78}">
      <dgm:prSet/>
      <dgm:spPr/>
      <dgm:t>
        <a:bodyPr/>
        <a:lstStyle/>
        <a:p>
          <a:endParaRPr lang="en-US"/>
        </a:p>
      </dgm:t>
    </dgm:pt>
    <dgm:pt modelId="{2AEA9FA0-D850-F742-86B1-EDA67F002572}" type="pres">
      <dgm:prSet presAssocID="{A3695209-852B-694B-A483-D37E9522CEB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8E2DFD-7A7F-2240-A1ED-26E2C6D7BF07}" type="pres">
      <dgm:prSet presAssocID="{A3695209-852B-694B-A483-D37E9522CEB4}" presName="arrow" presStyleLbl="bgShp" presStyleIdx="0" presStyleCnt="1"/>
      <dgm:spPr/>
    </dgm:pt>
    <dgm:pt modelId="{31B7AFBC-C213-DC49-A1AF-38A62FEDC030}" type="pres">
      <dgm:prSet presAssocID="{A3695209-852B-694B-A483-D37E9522CEB4}" presName="linearProcess" presStyleCnt="0"/>
      <dgm:spPr/>
    </dgm:pt>
    <dgm:pt modelId="{CAF8FC9E-676F-7E44-A1EE-9AB3A2CA270A}" type="pres">
      <dgm:prSet presAssocID="{41F94035-5305-F24F-8389-10209DE782E1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57452E-8B9D-E44B-8BB5-6D197E9FE373}" type="pres">
      <dgm:prSet presAssocID="{182E306C-0649-AE44-9101-F9B0411DD0C9}" presName="sibTrans" presStyleCnt="0"/>
      <dgm:spPr/>
    </dgm:pt>
    <dgm:pt modelId="{DDB7CCED-80EB-AE4C-87B3-59535650DD22}" type="pres">
      <dgm:prSet presAssocID="{FC4A2AC5-D167-5E4B-A5B7-985AA2B4093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3AC462-836A-0F41-BEDA-127A464D5239}" type="pres">
      <dgm:prSet presAssocID="{85DC92F2-479B-7747-8B5D-B6251C05E837}" presName="sibTrans" presStyleCnt="0"/>
      <dgm:spPr/>
    </dgm:pt>
    <dgm:pt modelId="{C1585F9D-75D2-3948-8C55-0928239A0A7E}" type="pres">
      <dgm:prSet presAssocID="{74280ACF-5B76-8548-9902-A81613726DB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AA3868-AC3A-034B-A3FD-341BC18754C4}" srcId="{A3695209-852B-694B-A483-D37E9522CEB4}" destId="{74280ACF-5B76-8548-9902-A81613726DBC}" srcOrd="2" destOrd="0" parTransId="{50F30C8C-F30A-D240-A9C5-858C47E00173}" sibTransId="{2D42D533-52C8-A44B-9529-BB2F9E9562EE}"/>
    <dgm:cxn modelId="{B39825B6-3D12-254C-AE22-AFDA156204D8}" srcId="{A3695209-852B-694B-A483-D37E9522CEB4}" destId="{FC4A2AC5-D167-5E4B-A5B7-985AA2B40939}" srcOrd="1" destOrd="0" parTransId="{122D3512-3EF6-AE4C-B73F-E0385EA7284C}" sibTransId="{85DC92F2-479B-7747-8B5D-B6251C05E837}"/>
    <dgm:cxn modelId="{5C7F182F-A21F-1F46-B51C-7D63CE180D78}" srcId="{A3695209-852B-694B-A483-D37E9522CEB4}" destId="{41F94035-5305-F24F-8389-10209DE782E1}" srcOrd="0" destOrd="0" parTransId="{74369949-B2C7-ED49-A71F-402241B3511C}" sibTransId="{182E306C-0649-AE44-9101-F9B0411DD0C9}"/>
    <dgm:cxn modelId="{AE42D274-2355-8A46-BD6F-DB9D3818F1B7}" type="presOf" srcId="{74280ACF-5B76-8548-9902-A81613726DBC}" destId="{C1585F9D-75D2-3948-8C55-0928239A0A7E}" srcOrd="0" destOrd="0" presId="urn:microsoft.com/office/officeart/2005/8/layout/hProcess9"/>
    <dgm:cxn modelId="{19B0A8DF-158F-4548-B5C0-9E4D9D26C0F0}" type="presOf" srcId="{A3695209-852B-694B-A483-D37E9522CEB4}" destId="{2AEA9FA0-D850-F742-86B1-EDA67F002572}" srcOrd="0" destOrd="0" presId="urn:microsoft.com/office/officeart/2005/8/layout/hProcess9"/>
    <dgm:cxn modelId="{CED8D767-45C2-B147-B089-22B0742CBA9D}" type="presOf" srcId="{FC4A2AC5-D167-5E4B-A5B7-985AA2B40939}" destId="{DDB7CCED-80EB-AE4C-87B3-59535650DD22}" srcOrd="0" destOrd="0" presId="urn:microsoft.com/office/officeart/2005/8/layout/hProcess9"/>
    <dgm:cxn modelId="{8BA879AE-58C7-934A-A7D1-136DD97745C3}" type="presOf" srcId="{41F94035-5305-F24F-8389-10209DE782E1}" destId="{CAF8FC9E-676F-7E44-A1EE-9AB3A2CA270A}" srcOrd="0" destOrd="0" presId="urn:microsoft.com/office/officeart/2005/8/layout/hProcess9"/>
    <dgm:cxn modelId="{C8D301D9-0E52-5D46-9410-FCC8ADEFEEA1}" type="presParOf" srcId="{2AEA9FA0-D850-F742-86B1-EDA67F002572}" destId="{3B8E2DFD-7A7F-2240-A1ED-26E2C6D7BF07}" srcOrd="0" destOrd="0" presId="urn:microsoft.com/office/officeart/2005/8/layout/hProcess9"/>
    <dgm:cxn modelId="{0E829325-457D-2146-B2DE-58D7C4487F79}" type="presParOf" srcId="{2AEA9FA0-D850-F742-86B1-EDA67F002572}" destId="{31B7AFBC-C213-DC49-A1AF-38A62FEDC030}" srcOrd="1" destOrd="0" presId="urn:microsoft.com/office/officeart/2005/8/layout/hProcess9"/>
    <dgm:cxn modelId="{02A984BC-3D99-E842-9435-DEE90EBF64BD}" type="presParOf" srcId="{31B7AFBC-C213-DC49-A1AF-38A62FEDC030}" destId="{CAF8FC9E-676F-7E44-A1EE-9AB3A2CA270A}" srcOrd="0" destOrd="0" presId="urn:microsoft.com/office/officeart/2005/8/layout/hProcess9"/>
    <dgm:cxn modelId="{0CDDB0E7-7252-274A-8D0D-93CE81BC98AF}" type="presParOf" srcId="{31B7AFBC-C213-DC49-A1AF-38A62FEDC030}" destId="{8557452E-8B9D-E44B-8BB5-6D197E9FE373}" srcOrd="1" destOrd="0" presId="urn:microsoft.com/office/officeart/2005/8/layout/hProcess9"/>
    <dgm:cxn modelId="{5438A165-8641-0246-AB22-053E85C480A0}" type="presParOf" srcId="{31B7AFBC-C213-DC49-A1AF-38A62FEDC030}" destId="{DDB7CCED-80EB-AE4C-87B3-59535650DD22}" srcOrd="2" destOrd="0" presId="urn:microsoft.com/office/officeart/2005/8/layout/hProcess9"/>
    <dgm:cxn modelId="{78E9FBB0-9653-8A48-BC59-0ED2895732F0}" type="presParOf" srcId="{31B7AFBC-C213-DC49-A1AF-38A62FEDC030}" destId="{033AC462-836A-0F41-BEDA-127A464D5239}" srcOrd="3" destOrd="0" presId="urn:microsoft.com/office/officeart/2005/8/layout/hProcess9"/>
    <dgm:cxn modelId="{2E04E5B4-89E5-C945-9130-474F34111456}" type="presParOf" srcId="{31B7AFBC-C213-DC49-A1AF-38A62FEDC030}" destId="{C1585F9D-75D2-3948-8C55-0928239A0A7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831599-7983-3B4E-9DB7-D55F849CAF4D}" type="doc">
      <dgm:prSet loTypeId="urn:microsoft.com/office/officeart/2005/8/layout/vList3" loCatId="" qsTypeId="urn:microsoft.com/office/officeart/2005/8/quickstyle/simple4" qsCatId="simple" csTypeId="urn:microsoft.com/office/officeart/2005/8/colors/colorful4" csCatId="colorful" phldr="1"/>
      <dgm:spPr/>
    </dgm:pt>
    <dgm:pt modelId="{B6E2621D-40A7-FE4E-8DC2-7BE844EF076E}">
      <dgm:prSet phldrT="[Text]" custT="1"/>
      <dgm:spPr/>
      <dgm:t>
        <a:bodyPr/>
        <a:lstStyle/>
        <a:p>
          <a:pPr rtl="0"/>
          <a:r>
            <a:rPr lang="en-US" sz="3800" b="0" i="0" dirty="0" smtClean="0">
              <a:solidFill>
                <a:schemeClr val="bg2"/>
              </a:solidFill>
            </a:rPr>
            <a:t>  </a:t>
          </a:r>
          <a:r>
            <a:rPr lang="en-US" sz="2200" b="0" i="0" dirty="0" smtClean="0">
              <a:solidFill>
                <a:schemeClr val="bg2"/>
              </a:solidFill>
              <a:latin typeface="Times New Roman"/>
              <a:cs typeface="Times New Roman"/>
            </a:rPr>
            <a:t>Least amount of freedom in this stage</a:t>
          </a:r>
          <a:endParaRPr lang="en-US" sz="2200" dirty="0">
            <a:latin typeface="Times New Roman"/>
            <a:cs typeface="Times New Roman"/>
          </a:endParaRPr>
        </a:p>
      </dgm:t>
    </dgm:pt>
    <dgm:pt modelId="{9C2D14E3-F640-5648-B2B9-89FF99F1BD51}" type="parTrans" cxnId="{B002003E-2DA3-9B43-B8DB-A3728DD6497B}">
      <dgm:prSet/>
      <dgm:spPr/>
      <dgm:t>
        <a:bodyPr/>
        <a:lstStyle/>
        <a:p>
          <a:endParaRPr lang="en-US"/>
        </a:p>
      </dgm:t>
    </dgm:pt>
    <dgm:pt modelId="{D99B6FAD-98CB-094A-9E7E-4080CA0EBEE3}" type="sibTrans" cxnId="{B002003E-2DA3-9B43-B8DB-A3728DD6497B}">
      <dgm:prSet/>
      <dgm:spPr/>
      <dgm:t>
        <a:bodyPr/>
        <a:lstStyle/>
        <a:p>
          <a:endParaRPr lang="en-US"/>
        </a:p>
      </dgm:t>
    </dgm:pt>
    <dgm:pt modelId="{1AD3182A-9160-FA49-92BE-6EE725F6FFDE}">
      <dgm:prSet phldrT="[Text]" custT="1"/>
      <dgm:spPr/>
      <dgm:t>
        <a:bodyPr/>
        <a:lstStyle/>
        <a:p>
          <a:r>
            <a:rPr lang="en-US" sz="2400" b="0" i="0" dirty="0" smtClean="0">
              <a:solidFill>
                <a:schemeClr val="bg2"/>
              </a:solidFill>
              <a:latin typeface="Times New Roman"/>
              <a:cs typeface="Times New Roman"/>
            </a:rPr>
            <a:t>No special right to access </a:t>
          </a:r>
        </a:p>
        <a:p>
          <a:pPr rtl="0"/>
          <a:r>
            <a:rPr lang="en-US" sz="2400" b="0" i="0" dirty="0" smtClean="0">
              <a:solidFill>
                <a:schemeClr val="bg2"/>
              </a:solidFill>
              <a:latin typeface="Times New Roman"/>
              <a:cs typeface="Times New Roman"/>
            </a:rPr>
            <a:t>prisons, crime scenes or disaster scenes</a:t>
          </a:r>
          <a:endParaRPr lang="en-US" sz="2400" dirty="0">
            <a:latin typeface="Times New Roman"/>
            <a:cs typeface="Times New Roman"/>
          </a:endParaRPr>
        </a:p>
      </dgm:t>
    </dgm:pt>
    <dgm:pt modelId="{DA739182-384C-FA48-A5F9-812F847DC333}" type="parTrans" cxnId="{FBFB16DE-5F32-D04B-B83C-925BA06A120D}">
      <dgm:prSet/>
      <dgm:spPr/>
      <dgm:t>
        <a:bodyPr/>
        <a:lstStyle/>
        <a:p>
          <a:endParaRPr lang="en-US"/>
        </a:p>
      </dgm:t>
    </dgm:pt>
    <dgm:pt modelId="{1829371C-B061-7742-B869-48B92EEA144E}" type="sibTrans" cxnId="{FBFB16DE-5F32-D04B-B83C-925BA06A120D}">
      <dgm:prSet/>
      <dgm:spPr/>
      <dgm:t>
        <a:bodyPr/>
        <a:lstStyle/>
        <a:p>
          <a:endParaRPr lang="en-US"/>
        </a:p>
      </dgm:t>
    </dgm:pt>
    <dgm:pt modelId="{4CB23B38-0DB9-7B49-B6FF-A8A8B0263E76}">
      <dgm:prSet phldrT="[Text]" custT="1"/>
      <dgm:spPr/>
      <dgm:t>
        <a:bodyPr/>
        <a:lstStyle/>
        <a:p>
          <a:pPr>
            <a:lnSpc>
              <a:spcPct val="70000"/>
            </a:lnSpc>
          </a:pPr>
          <a:r>
            <a:rPr lang="en-US" sz="2400" b="0" i="0" dirty="0" smtClean="0">
              <a:solidFill>
                <a:schemeClr val="bg2"/>
              </a:solidFill>
              <a:latin typeface="Times New Roman"/>
              <a:cs typeface="Times New Roman"/>
            </a:rPr>
            <a:t>No license to invade areas where </a:t>
          </a:r>
        </a:p>
        <a:p>
          <a:pPr rtl="0">
            <a:lnSpc>
              <a:spcPct val="90000"/>
            </a:lnSpc>
          </a:pPr>
          <a:r>
            <a:rPr lang="en-US" sz="2400" b="0" i="0" dirty="0" smtClean="0">
              <a:solidFill>
                <a:schemeClr val="bg2"/>
              </a:solidFill>
              <a:latin typeface="Times New Roman"/>
              <a:cs typeface="Times New Roman"/>
            </a:rPr>
            <a:t>individuals have a reasonable expectation of privacy</a:t>
          </a:r>
        </a:p>
        <a:p>
          <a:pPr rtl="0">
            <a:lnSpc>
              <a:spcPct val="90000"/>
            </a:lnSpc>
          </a:pPr>
          <a:r>
            <a:rPr lang="en-US" sz="2400" b="0" i="0" dirty="0" smtClean="0">
              <a:solidFill>
                <a:schemeClr val="bg2"/>
              </a:solidFill>
              <a:latin typeface="Times New Roman"/>
              <a:cs typeface="Times New Roman"/>
            </a:rPr>
            <a:t>(private homes or places of business)</a:t>
          </a:r>
          <a:endParaRPr lang="en-US" sz="2400" dirty="0">
            <a:latin typeface="Times New Roman"/>
            <a:cs typeface="Times New Roman"/>
          </a:endParaRPr>
        </a:p>
      </dgm:t>
    </dgm:pt>
    <dgm:pt modelId="{8512AFE7-0A2B-8C49-9F63-3F67E9288A1A}" type="parTrans" cxnId="{5B15B8C3-BD32-DF4E-BD3B-353B6189F8D7}">
      <dgm:prSet/>
      <dgm:spPr/>
      <dgm:t>
        <a:bodyPr/>
        <a:lstStyle/>
        <a:p>
          <a:endParaRPr lang="en-US"/>
        </a:p>
      </dgm:t>
    </dgm:pt>
    <dgm:pt modelId="{1FA819A1-CD23-EE41-B5CD-A78DE48D2677}" type="sibTrans" cxnId="{5B15B8C3-BD32-DF4E-BD3B-353B6189F8D7}">
      <dgm:prSet/>
      <dgm:spPr/>
      <dgm:t>
        <a:bodyPr/>
        <a:lstStyle/>
        <a:p>
          <a:endParaRPr lang="en-US"/>
        </a:p>
      </dgm:t>
    </dgm:pt>
    <dgm:pt modelId="{AB5181A5-78A7-7D4A-AAA1-D369A7F4C4E3}" type="pres">
      <dgm:prSet presAssocID="{CA831599-7983-3B4E-9DB7-D55F849CAF4D}" presName="linearFlow" presStyleCnt="0">
        <dgm:presLayoutVars>
          <dgm:dir/>
          <dgm:resizeHandles val="exact"/>
        </dgm:presLayoutVars>
      </dgm:prSet>
      <dgm:spPr/>
    </dgm:pt>
    <dgm:pt modelId="{D370CC8B-3229-B045-A596-5004B9F681C5}" type="pres">
      <dgm:prSet presAssocID="{B6E2621D-40A7-FE4E-8DC2-7BE844EF076E}" presName="composite" presStyleCnt="0"/>
      <dgm:spPr/>
    </dgm:pt>
    <dgm:pt modelId="{46766164-9733-894D-B277-218E78C1B9C3}" type="pres">
      <dgm:prSet presAssocID="{B6E2621D-40A7-FE4E-8DC2-7BE844EF076E}" presName="imgShp" presStyleLbl="fgImgPlace1" presStyleIdx="0" presStyleCnt="3" custFlipVert="1" custFlipHor="0" custScaleX="3993" custScaleY="3993" custLinFactNeighborX="-94431"/>
      <dgm:spPr/>
    </dgm:pt>
    <dgm:pt modelId="{6E6094F2-2B8E-BD43-B598-95835C620F62}" type="pres">
      <dgm:prSet presAssocID="{B6E2621D-40A7-FE4E-8DC2-7BE844EF076E}" presName="txShp" presStyleLbl="node1" presStyleIdx="0" presStyleCnt="3" custScaleX="1503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AF9ABF-7BF6-FD42-9FEA-E2FBB2F9C3CF}" type="pres">
      <dgm:prSet presAssocID="{D99B6FAD-98CB-094A-9E7E-4080CA0EBEE3}" presName="spacing" presStyleCnt="0"/>
      <dgm:spPr/>
    </dgm:pt>
    <dgm:pt modelId="{E9E05473-002D-C44F-AE5A-0BF0B4454DE9}" type="pres">
      <dgm:prSet presAssocID="{1AD3182A-9160-FA49-92BE-6EE725F6FFDE}" presName="composite" presStyleCnt="0"/>
      <dgm:spPr/>
    </dgm:pt>
    <dgm:pt modelId="{89678591-2A14-AA4A-BB04-C578006E6378}" type="pres">
      <dgm:prSet presAssocID="{1AD3182A-9160-FA49-92BE-6EE725F6FFDE}" presName="imgShp" presStyleLbl="fgImgPlace1" presStyleIdx="1" presStyleCnt="3" custLinFactNeighborX="-91869"/>
      <dgm:spPr/>
    </dgm:pt>
    <dgm:pt modelId="{C46C7238-2256-A84E-B78D-251F115266B7}" type="pres">
      <dgm:prSet presAssocID="{1AD3182A-9160-FA49-92BE-6EE725F6FFDE}" presName="txShp" presStyleLbl="node1" presStyleIdx="1" presStyleCnt="3" custScaleX="1503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E33A01-3D43-BE47-BFDF-27D0A62132F6}" type="pres">
      <dgm:prSet presAssocID="{1829371C-B061-7742-B869-48B92EEA144E}" presName="spacing" presStyleCnt="0"/>
      <dgm:spPr/>
    </dgm:pt>
    <dgm:pt modelId="{9D4D7674-B142-DE49-B917-505080439E4A}" type="pres">
      <dgm:prSet presAssocID="{4CB23B38-0DB9-7B49-B6FF-A8A8B0263E76}" presName="composite" presStyleCnt="0"/>
      <dgm:spPr/>
    </dgm:pt>
    <dgm:pt modelId="{7E74671D-C7D9-944A-924E-8613940AEE31}" type="pres">
      <dgm:prSet presAssocID="{4CB23B38-0DB9-7B49-B6FF-A8A8B0263E76}" presName="imgShp" presStyleLbl="fgImgPlace1" presStyleIdx="2" presStyleCnt="3" custLinFactNeighborX="-91056"/>
      <dgm:spPr/>
    </dgm:pt>
    <dgm:pt modelId="{275A1665-D245-CD48-99BF-8CFB1B6DFC95}" type="pres">
      <dgm:prSet presAssocID="{4CB23B38-0DB9-7B49-B6FF-A8A8B0263E76}" presName="txShp" presStyleLbl="node1" presStyleIdx="2" presStyleCnt="3" custScaleX="1503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DEE6A5-B6E1-6B4F-A24F-9042BD9BD1D1}" type="presOf" srcId="{4CB23B38-0DB9-7B49-B6FF-A8A8B0263E76}" destId="{275A1665-D245-CD48-99BF-8CFB1B6DFC95}" srcOrd="0" destOrd="0" presId="urn:microsoft.com/office/officeart/2005/8/layout/vList3"/>
    <dgm:cxn modelId="{B002003E-2DA3-9B43-B8DB-A3728DD6497B}" srcId="{CA831599-7983-3B4E-9DB7-D55F849CAF4D}" destId="{B6E2621D-40A7-FE4E-8DC2-7BE844EF076E}" srcOrd="0" destOrd="0" parTransId="{9C2D14E3-F640-5648-B2B9-89FF99F1BD51}" sibTransId="{D99B6FAD-98CB-094A-9E7E-4080CA0EBEE3}"/>
    <dgm:cxn modelId="{603342F7-8E81-EF44-8F5A-6B67B8080603}" type="presOf" srcId="{B6E2621D-40A7-FE4E-8DC2-7BE844EF076E}" destId="{6E6094F2-2B8E-BD43-B598-95835C620F62}" srcOrd="0" destOrd="0" presId="urn:microsoft.com/office/officeart/2005/8/layout/vList3"/>
    <dgm:cxn modelId="{FBFB16DE-5F32-D04B-B83C-925BA06A120D}" srcId="{CA831599-7983-3B4E-9DB7-D55F849CAF4D}" destId="{1AD3182A-9160-FA49-92BE-6EE725F6FFDE}" srcOrd="1" destOrd="0" parTransId="{DA739182-384C-FA48-A5F9-812F847DC333}" sibTransId="{1829371C-B061-7742-B869-48B92EEA144E}"/>
    <dgm:cxn modelId="{CF4DF675-DA32-224F-A693-AB4680C4BD15}" type="presOf" srcId="{CA831599-7983-3B4E-9DB7-D55F849CAF4D}" destId="{AB5181A5-78A7-7D4A-AAA1-D369A7F4C4E3}" srcOrd="0" destOrd="0" presId="urn:microsoft.com/office/officeart/2005/8/layout/vList3"/>
    <dgm:cxn modelId="{0F42761B-4C0B-FA44-ADE6-EA07482D44DA}" type="presOf" srcId="{1AD3182A-9160-FA49-92BE-6EE725F6FFDE}" destId="{C46C7238-2256-A84E-B78D-251F115266B7}" srcOrd="0" destOrd="0" presId="urn:microsoft.com/office/officeart/2005/8/layout/vList3"/>
    <dgm:cxn modelId="{5B15B8C3-BD32-DF4E-BD3B-353B6189F8D7}" srcId="{CA831599-7983-3B4E-9DB7-D55F849CAF4D}" destId="{4CB23B38-0DB9-7B49-B6FF-A8A8B0263E76}" srcOrd="2" destOrd="0" parTransId="{8512AFE7-0A2B-8C49-9F63-3F67E9288A1A}" sibTransId="{1FA819A1-CD23-EE41-B5CD-A78DE48D2677}"/>
    <dgm:cxn modelId="{49CE2D09-A7FF-4248-B124-B9550D387A80}" type="presParOf" srcId="{AB5181A5-78A7-7D4A-AAA1-D369A7F4C4E3}" destId="{D370CC8B-3229-B045-A596-5004B9F681C5}" srcOrd="0" destOrd="0" presId="urn:microsoft.com/office/officeart/2005/8/layout/vList3"/>
    <dgm:cxn modelId="{16954E05-D0FD-7F4D-BE3E-53592606A21D}" type="presParOf" srcId="{D370CC8B-3229-B045-A596-5004B9F681C5}" destId="{46766164-9733-894D-B277-218E78C1B9C3}" srcOrd="0" destOrd="0" presId="urn:microsoft.com/office/officeart/2005/8/layout/vList3"/>
    <dgm:cxn modelId="{95D43D9D-4A96-EB4B-9C27-AE84329F41A5}" type="presParOf" srcId="{D370CC8B-3229-B045-A596-5004B9F681C5}" destId="{6E6094F2-2B8E-BD43-B598-95835C620F62}" srcOrd="1" destOrd="0" presId="urn:microsoft.com/office/officeart/2005/8/layout/vList3"/>
    <dgm:cxn modelId="{B841AA23-DEC0-7D40-B069-267294037CC4}" type="presParOf" srcId="{AB5181A5-78A7-7D4A-AAA1-D369A7F4C4E3}" destId="{70AF9ABF-7BF6-FD42-9FEA-E2FBB2F9C3CF}" srcOrd="1" destOrd="0" presId="urn:microsoft.com/office/officeart/2005/8/layout/vList3"/>
    <dgm:cxn modelId="{9C126B4D-8B3C-E540-8EC1-2800FDFD4DEA}" type="presParOf" srcId="{AB5181A5-78A7-7D4A-AAA1-D369A7F4C4E3}" destId="{E9E05473-002D-C44F-AE5A-0BF0B4454DE9}" srcOrd="2" destOrd="0" presId="urn:microsoft.com/office/officeart/2005/8/layout/vList3"/>
    <dgm:cxn modelId="{1440942A-B264-BD48-8C08-5DA14E7DE528}" type="presParOf" srcId="{E9E05473-002D-C44F-AE5A-0BF0B4454DE9}" destId="{89678591-2A14-AA4A-BB04-C578006E6378}" srcOrd="0" destOrd="0" presId="urn:microsoft.com/office/officeart/2005/8/layout/vList3"/>
    <dgm:cxn modelId="{C3C9307E-976D-7C45-AE77-FE258131A7BB}" type="presParOf" srcId="{E9E05473-002D-C44F-AE5A-0BF0B4454DE9}" destId="{C46C7238-2256-A84E-B78D-251F115266B7}" srcOrd="1" destOrd="0" presId="urn:microsoft.com/office/officeart/2005/8/layout/vList3"/>
    <dgm:cxn modelId="{33A2DFEF-9262-4B4A-9E14-1C13F80B6853}" type="presParOf" srcId="{AB5181A5-78A7-7D4A-AAA1-D369A7F4C4E3}" destId="{C3E33A01-3D43-BE47-BFDF-27D0A62132F6}" srcOrd="3" destOrd="0" presId="urn:microsoft.com/office/officeart/2005/8/layout/vList3"/>
    <dgm:cxn modelId="{217FEEBC-9386-0945-8366-93510768B0FA}" type="presParOf" srcId="{AB5181A5-78A7-7D4A-AAA1-D369A7F4C4E3}" destId="{9D4D7674-B142-DE49-B917-505080439E4A}" srcOrd="4" destOrd="0" presId="urn:microsoft.com/office/officeart/2005/8/layout/vList3"/>
    <dgm:cxn modelId="{AE35E89A-818F-844C-8F24-C13A9FEE3DF5}" type="presParOf" srcId="{9D4D7674-B142-DE49-B917-505080439E4A}" destId="{7E74671D-C7D9-944A-924E-8613940AEE31}" srcOrd="0" destOrd="0" presId="urn:microsoft.com/office/officeart/2005/8/layout/vList3"/>
    <dgm:cxn modelId="{D5EEFC27-2970-E64B-9448-7E161CA4D043}" type="presParOf" srcId="{9D4D7674-B142-DE49-B917-505080439E4A}" destId="{275A1665-D245-CD48-99BF-8CFB1B6DFC9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E2DFD-7A7F-2240-A1ED-26E2C6D7BF07}">
      <dsp:nvSpPr>
        <dsp:cNvPr id="0" name=""/>
        <dsp:cNvSpPr/>
      </dsp:nvSpPr>
      <dsp:spPr>
        <a:xfrm>
          <a:off x="596713" y="0"/>
          <a:ext cx="6762748" cy="3212353"/>
        </a:xfrm>
        <a:prstGeom prst="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AF8FC9E-676F-7E44-A1EE-9AB3A2CA270A}">
      <dsp:nvSpPr>
        <dsp:cNvPr id="0" name=""/>
        <dsp:cNvSpPr/>
      </dsp:nvSpPr>
      <dsp:spPr>
        <a:xfrm>
          <a:off x="196961" y="963705"/>
          <a:ext cx="2386852" cy="1284941"/>
        </a:xfrm>
        <a:prstGeom prst="roundRect">
          <a:avLst/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2"/>
              </a:solidFill>
              <a:latin typeface="Times New Roman"/>
              <a:cs typeface="Times New Roman"/>
            </a:rPr>
            <a:t>Newsgathering</a:t>
          </a:r>
          <a:endParaRPr lang="en-US" sz="2400" kern="1200" dirty="0">
            <a:solidFill>
              <a:schemeClr val="bg2"/>
            </a:solidFill>
            <a:latin typeface="Times New Roman"/>
            <a:cs typeface="Times New Roman"/>
          </a:endParaRPr>
        </a:p>
      </dsp:txBody>
      <dsp:txXfrm>
        <a:off x="259687" y="1026431"/>
        <a:ext cx="2261400" cy="1159489"/>
      </dsp:txXfrm>
    </dsp:sp>
    <dsp:sp modelId="{DDB7CCED-80EB-AE4C-87B3-59535650DD22}">
      <dsp:nvSpPr>
        <dsp:cNvPr id="0" name=""/>
        <dsp:cNvSpPr/>
      </dsp:nvSpPr>
      <dsp:spPr>
        <a:xfrm>
          <a:off x="2784661" y="963705"/>
          <a:ext cx="2386852" cy="1284941"/>
        </a:xfrm>
        <a:prstGeom prst="roundRect">
          <a:avLst/>
        </a:prstGeom>
        <a:gradFill rotWithShape="0">
          <a:gsLst>
            <a:gs pos="0">
              <a:schemeClr val="accent6">
                <a:shade val="80000"/>
                <a:hueOff val="-121801"/>
                <a:satOff val="-15393"/>
                <a:lumOff val="1594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-121801"/>
                <a:satOff val="-15393"/>
                <a:lumOff val="1594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bg2"/>
              </a:solidFill>
              <a:latin typeface="Times New Roman"/>
              <a:cs typeface="Times New Roman"/>
            </a:rPr>
            <a:t>Publishing</a:t>
          </a:r>
          <a:endParaRPr lang="en-US" sz="3200" kern="1200" dirty="0">
            <a:solidFill>
              <a:schemeClr val="bg2"/>
            </a:solidFill>
            <a:latin typeface="Times New Roman"/>
            <a:cs typeface="Times New Roman"/>
          </a:endParaRPr>
        </a:p>
      </dsp:txBody>
      <dsp:txXfrm>
        <a:off x="2847387" y="1026431"/>
        <a:ext cx="2261400" cy="1159489"/>
      </dsp:txXfrm>
    </dsp:sp>
    <dsp:sp modelId="{C1585F9D-75D2-3948-8C55-0928239A0A7E}">
      <dsp:nvSpPr>
        <dsp:cNvPr id="0" name=""/>
        <dsp:cNvSpPr/>
      </dsp:nvSpPr>
      <dsp:spPr>
        <a:xfrm>
          <a:off x="5372360" y="963705"/>
          <a:ext cx="2386852" cy="1284941"/>
        </a:xfrm>
        <a:prstGeom prst="roundRect">
          <a:avLst/>
        </a:prstGeom>
        <a:gradFill rotWithShape="0">
          <a:gsLst>
            <a:gs pos="0">
              <a:schemeClr val="accent6">
                <a:shade val="80000"/>
                <a:hueOff val="-243602"/>
                <a:satOff val="-30785"/>
                <a:lumOff val="3189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-243602"/>
                <a:satOff val="-30785"/>
                <a:lumOff val="3189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bg2"/>
              </a:solidFill>
              <a:latin typeface="Times New Roman"/>
              <a:cs typeface="Times New Roman"/>
            </a:rPr>
            <a:t>Post-publication</a:t>
          </a:r>
          <a:endParaRPr lang="en-US" sz="3200" kern="1200" dirty="0">
            <a:solidFill>
              <a:schemeClr val="bg2"/>
            </a:solidFill>
            <a:latin typeface="Times New Roman"/>
            <a:cs typeface="Times New Roman"/>
          </a:endParaRPr>
        </a:p>
      </dsp:txBody>
      <dsp:txXfrm>
        <a:off x="5435086" y="1026431"/>
        <a:ext cx="2261400" cy="11594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094F2-2B8E-BD43-B598-95835C620F62}">
      <dsp:nvSpPr>
        <dsp:cNvPr id="0" name=""/>
        <dsp:cNvSpPr/>
      </dsp:nvSpPr>
      <dsp:spPr>
        <a:xfrm rot="10800000">
          <a:off x="-1" y="1585"/>
          <a:ext cx="8484480" cy="1144969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4900" tIns="144780" rIns="270256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0" i="0" kern="1200" dirty="0" smtClean="0">
              <a:solidFill>
                <a:schemeClr val="bg2"/>
              </a:solidFill>
            </a:rPr>
            <a:t>  </a:t>
          </a:r>
          <a:r>
            <a:rPr lang="en-US" sz="2200" b="0" i="0" kern="1200" dirty="0" smtClean="0">
              <a:solidFill>
                <a:schemeClr val="bg2"/>
              </a:solidFill>
              <a:latin typeface="Times New Roman"/>
              <a:cs typeface="Times New Roman"/>
            </a:rPr>
            <a:t>Least amount of freedom in this stage</a:t>
          </a:r>
          <a:endParaRPr lang="en-US" sz="2200" kern="1200" dirty="0">
            <a:latin typeface="Times New Roman"/>
            <a:cs typeface="Times New Roman"/>
          </a:endParaRPr>
        </a:p>
      </dsp:txBody>
      <dsp:txXfrm rot="10800000">
        <a:off x="286241" y="1585"/>
        <a:ext cx="8198238" cy="1144969"/>
      </dsp:txXfrm>
    </dsp:sp>
    <dsp:sp modelId="{46766164-9733-894D-B277-218E78C1B9C3}">
      <dsp:nvSpPr>
        <dsp:cNvPr id="0" name=""/>
        <dsp:cNvSpPr/>
      </dsp:nvSpPr>
      <dsp:spPr>
        <a:xfrm flipV="1">
          <a:off x="317084" y="551211"/>
          <a:ext cx="45718" cy="45718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46C7238-2256-A84E-B78D-251F115266B7}">
      <dsp:nvSpPr>
        <dsp:cNvPr id="0" name=""/>
        <dsp:cNvSpPr/>
      </dsp:nvSpPr>
      <dsp:spPr>
        <a:xfrm rot="10800000">
          <a:off x="-1" y="1488337"/>
          <a:ext cx="8484480" cy="1144969"/>
        </a:xfrm>
        <a:prstGeom prst="homePlate">
          <a:avLst/>
        </a:prstGeom>
        <a:gradFill rotWithShape="0">
          <a:gsLst>
            <a:gs pos="0">
              <a:schemeClr val="accent4">
                <a:hueOff val="1168894"/>
                <a:satOff val="8254"/>
                <a:lumOff val="372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1168894"/>
                <a:satOff val="8254"/>
                <a:lumOff val="372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490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 smtClean="0">
              <a:solidFill>
                <a:schemeClr val="bg2"/>
              </a:solidFill>
              <a:latin typeface="Times New Roman"/>
              <a:cs typeface="Times New Roman"/>
            </a:rPr>
            <a:t>No special right to access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 smtClean="0">
              <a:solidFill>
                <a:schemeClr val="bg2"/>
              </a:solidFill>
              <a:latin typeface="Times New Roman"/>
              <a:cs typeface="Times New Roman"/>
            </a:rPr>
            <a:t>prisons, crime scenes or disaster scenes</a:t>
          </a:r>
          <a:endParaRPr lang="en-US" sz="2400" kern="1200" dirty="0">
            <a:latin typeface="Times New Roman"/>
            <a:cs typeface="Times New Roman"/>
          </a:endParaRPr>
        </a:p>
      </dsp:txBody>
      <dsp:txXfrm rot="10800000">
        <a:off x="286241" y="1488337"/>
        <a:ext cx="8198238" cy="1144969"/>
      </dsp:txXfrm>
    </dsp:sp>
    <dsp:sp modelId="{89678591-2A14-AA4A-BB04-C578006E6378}">
      <dsp:nvSpPr>
        <dsp:cNvPr id="0" name=""/>
        <dsp:cNvSpPr/>
      </dsp:nvSpPr>
      <dsp:spPr>
        <a:xfrm>
          <a:off x="0" y="1488337"/>
          <a:ext cx="1144969" cy="1144969"/>
        </a:xfrm>
        <a:prstGeom prst="ellipse">
          <a:avLst/>
        </a:prstGeom>
        <a:solidFill>
          <a:schemeClr val="accent4">
            <a:tint val="50000"/>
            <a:hueOff val="1802222"/>
            <a:satOff val="14077"/>
            <a:lumOff val="19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75A1665-D245-CD48-99BF-8CFB1B6DFC95}">
      <dsp:nvSpPr>
        <dsp:cNvPr id="0" name=""/>
        <dsp:cNvSpPr/>
      </dsp:nvSpPr>
      <dsp:spPr>
        <a:xfrm rot="10800000">
          <a:off x="-1" y="2975088"/>
          <a:ext cx="8484480" cy="1144969"/>
        </a:xfrm>
        <a:prstGeom prst="homePlate">
          <a:avLst/>
        </a:prstGeom>
        <a:gradFill rotWithShape="0">
          <a:gsLst>
            <a:gs pos="0">
              <a:schemeClr val="accent4">
                <a:hueOff val="2337787"/>
                <a:satOff val="16509"/>
                <a:lumOff val="744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2337787"/>
                <a:satOff val="16509"/>
                <a:lumOff val="744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490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 smtClean="0">
              <a:solidFill>
                <a:schemeClr val="bg2"/>
              </a:solidFill>
              <a:latin typeface="Times New Roman"/>
              <a:cs typeface="Times New Roman"/>
            </a:rPr>
            <a:t>No license to invade areas where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 smtClean="0">
              <a:solidFill>
                <a:schemeClr val="bg2"/>
              </a:solidFill>
              <a:latin typeface="Times New Roman"/>
              <a:cs typeface="Times New Roman"/>
            </a:rPr>
            <a:t>individuals have a reasonable expectation of privacy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 smtClean="0">
              <a:solidFill>
                <a:schemeClr val="bg2"/>
              </a:solidFill>
              <a:latin typeface="Times New Roman"/>
              <a:cs typeface="Times New Roman"/>
            </a:rPr>
            <a:t>(private homes or places of business)</a:t>
          </a:r>
          <a:endParaRPr lang="en-US" sz="2400" kern="1200" dirty="0">
            <a:latin typeface="Times New Roman"/>
            <a:cs typeface="Times New Roman"/>
          </a:endParaRPr>
        </a:p>
      </dsp:txBody>
      <dsp:txXfrm rot="10800000">
        <a:off x="286241" y="2975088"/>
        <a:ext cx="8198238" cy="1144969"/>
      </dsp:txXfrm>
    </dsp:sp>
    <dsp:sp modelId="{7E74671D-C7D9-944A-924E-8613940AEE31}">
      <dsp:nvSpPr>
        <dsp:cNvPr id="0" name=""/>
        <dsp:cNvSpPr/>
      </dsp:nvSpPr>
      <dsp:spPr>
        <a:xfrm>
          <a:off x="0" y="2975088"/>
          <a:ext cx="1144969" cy="1144969"/>
        </a:xfrm>
        <a:prstGeom prst="ellipse">
          <a:avLst/>
        </a:prstGeom>
        <a:solidFill>
          <a:schemeClr val="accent4">
            <a:tint val="50000"/>
            <a:hueOff val="3604445"/>
            <a:satOff val="28153"/>
            <a:lumOff val="385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491662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First Amendment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 And Scholastic Journalism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11700" y="1397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PUBLISHING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311700" y="776175"/>
            <a:ext cx="8520600" cy="426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When prior restraint is allowed 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If a trial court judge believes it might hurt a defendant’s right to fair trial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Violations of copyright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1397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POST-PUBLICATION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11700" y="776175"/>
            <a:ext cx="8520600" cy="426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Journalists have a high level of protection from lawsuits and criminal actions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Public officials and figures can only be awarded damages for defamation if they prove that journalists published FALSE information with a RECKLESS DISREGARD 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311700" y="1397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POST-PUBLICATION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311700" y="776175"/>
            <a:ext cx="8520600" cy="426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Plaintiffs can only recover for publication of private facts if they can prove that the facts are NOT a matter of public concern and the publication of these facts is HIGHLY offensive to a reasonable person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311700" y="1397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POST-PUBLICATION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311700" y="776175"/>
            <a:ext cx="8520600" cy="426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Obscenity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Defined as sexual or scatological (referring </a:t>
            </a: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to</a:t>
            </a:r>
            <a:endParaRPr lang="en-US" sz="28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excrement</a:t>
            </a: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feces)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that </a:t>
            </a: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appeal to prurient (lustful or </a:t>
            </a:r>
            <a:endParaRPr lang="en-US" sz="28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lewd</a:t>
            </a: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 interests and have no </a:t>
            </a: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legitimate artistic,</a:t>
            </a:r>
            <a:endParaRPr lang="en-US" sz="28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educational </a:t>
            </a: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or political value is not protected </a:t>
            </a:r>
            <a:r>
              <a:rPr lang="en-US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nd can </a:t>
            </a:r>
            <a:endParaRPr lang="en-US" sz="28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lead </a:t>
            </a: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to criminal charges </a:t>
            </a:r>
            <a:r>
              <a:rPr lang="en-US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against the publisher. </a:t>
            </a:r>
            <a:endParaRPr lang="en" sz="28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311700" y="139750"/>
            <a:ext cx="8520600" cy="1150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WHOA! THAT’S INFO OVERLOAD… BREAK IT DOWN A BIT: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311700" y="1151675"/>
            <a:ext cx="8520600" cy="388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Journalists must:</a:t>
            </a:r>
          </a:p>
          <a:p>
            <a:pPr marL="457200" marR="0" lvl="0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6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Legally obtain truthful information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This information includes names of juveniles, but some states have statutes that protect them.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THERE’S A BIG </a:t>
            </a:r>
            <a:r>
              <a:rPr lang="en" sz="30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BUT</a:t>
            </a: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COMIN’ UP...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311700" y="139750"/>
            <a:ext cx="8520600" cy="665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SCHOLASTIC JOURNALISM IS DIFFERENT: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311700" y="721525"/>
            <a:ext cx="8520600" cy="431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All of the guidelines apply BUT AS MINIMUM </a:t>
            </a:r>
            <a:r>
              <a:rPr lang="en-US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STANDARDS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… </a:t>
            </a:r>
            <a:endParaRPr lang="en-US" sz="30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that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means that student journalists at PUBLIC HIGH SCHOOLS receive LESS </a:t>
            </a:r>
            <a:r>
              <a:rPr lang="en-US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FIRST AMENDMENT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protection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than adult journalists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HAZELWOOD V. KUHLMEIER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First Amendment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 And Scholastic Journalism </a:t>
            </a:r>
          </a:p>
        </p:txBody>
      </p:sp>
    </p:spTree>
    <p:extLst>
      <p:ext uri="{BB962C8B-B14F-4D97-AF65-F5344CB8AC3E}">
        <p14:creationId xmlns:p14="http://schemas.microsoft.com/office/powerpoint/2010/main" val="927645197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THE FIRST AMENDMENT </a:t>
            </a:r>
            <a:r>
              <a:rPr lang="en" dirty="0" smtClean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SAYS</a:t>
            </a:r>
            <a:endParaRPr lang="en" dirty="0">
              <a:solidFill>
                <a:schemeClr val="bg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 i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“Congress shall make </a:t>
            </a:r>
            <a:r>
              <a:rPr lang="en" sz="3000" b="1" i="1" dirty="0">
                <a:solidFill>
                  <a:srgbClr val="00CCFF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no law </a:t>
            </a:r>
            <a:r>
              <a:rPr lang="en" sz="3000" i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respecting an establishment of religion, or prohibiting the free exercise thereof; or </a:t>
            </a:r>
            <a:r>
              <a:rPr lang="en" sz="3000" b="1" i="1" dirty="0">
                <a:solidFill>
                  <a:srgbClr val="00CCFF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abridging the freedom</a:t>
            </a:r>
            <a:r>
              <a:rPr lang="en" sz="3000" i="1" dirty="0">
                <a:solidFill>
                  <a:srgbClr val="00CCFF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000" i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of speech, or </a:t>
            </a:r>
            <a:r>
              <a:rPr lang="en" sz="3000" b="1" i="1" dirty="0">
                <a:solidFill>
                  <a:srgbClr val="00CCFF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of the press</a:t>
            </a:r>
            <a:r>
              <a:rPr lang="en" sz="3000" i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; or the right of the people peaceably to assemble, and to petition the Government for a redress of grievances.”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 dirty="0">
                <a:latin typeface="Times New Roman"/>
                <a:ea typeface="Times New Roman"/>
                <a:cs typeface="Times New Roman"/>
                <a:sym typeface="Times New Roman"/>
              </a:rPr>
              <a:t>ABOUT THE </a:t>
            </a:r>
            <a:r>
              <a:rPr lang="en" sz="3600" dirty="0" smtClean="0">
                <a:latin typeface="Times New Roman"/>
                <a:ea typeface="Times New Roman"/>
                <a:cs typeface="Times New Roman"/>
                <a:sym typeface="Times New Roman"/>
              </a:rPr>
              <a:t>PRESS</a:t>
            </a:r>
            <a:endParaRPr lang="en" sz="36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515470" y="1284942"/>
            <a:ext cx="5378823" cy="167341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800" i="1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Congress </a:t>
            </a:r>
            <a:r>
              <a:rPr lang="en" sz="2800" i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shall </a:t>
            </a:r>
            <a:r>
              <a:rPr lang="en" sz="2800" i="1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make </a:t>
            </a:r>
            <a:r>
              <a:rPr lang="en" sz="2800" b="1" i="1" dirty="0" smtClean="0">
                <a:solidFill>
                  <a:schemeClr val="bg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no </a:t>
            </a:r>
            <a:r>
              <a:rPr lang="en" sz="2800" b="1" i="1" dirty="0">
                <a:solidFill>
                  <a:schemeClr val="bg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law abridging the </a:t>
            </a:r>
            <a:r>
              <a:rPr lang="en" sz="2800" b="1" i="1" dirty="0" smtClean="0">
                <a:solidFill>
                  <a:schemeClr val="bg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freedom</a:t>
            </a:r>
            <a:r>
              <a:rPr lang="en" sz="2800" i="1" dirty="0" smtClean="0">
                <a:solidFill>
                  <a:schemeClr val="bg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800" b="1" i="1" dirty="0">
                <a:solidFill>
                  <a:schemeClr val="bg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of the </a:t>
            </a:r>
            <a:r>
              <a:rPr lang="en" sz="2800" b="1" i="1" dirty="0" smtClean="0">
                <a:solidFill>
                  <a:schemeClr val="bg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press</a:t>
            </a:r>
            <a:r>
              <a:rPr lang="en-US" sz="2800" i="1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800" i="1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3200" i="1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en" sz="3200" i="1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Picture 2" descr="verses-Computer-800p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0" y="1165413"/>
            <a:ext cx="3282347" cy="3458882"/>
          </a:xfrm>
          <a:prstGeom prst="rect">
            <a:avLst/>
          </a:prstGeom>
        </p:spPr>
      </p:pic>
      <p:pic>
        <p:nvPicPr>
          <p:cNvPr id="5" name="Picture 4" descr="news-300px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236" y="2345760"/>
            <a:ext cx="2475752" cy="2475752"/>
          </a:xfrm>
          <a:prstGeom prst="rect">
            <a:avLst/>
          </a:prstGeom>
        </p:spPr>
      </p:pic>
      <p:pic>
        <p:nvPicPr>
          <p:cNvPr id="9" name="Picture 8" descr="news-300px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43" y="2550457"/>
            <a:ext cx="2475752" cy="2475752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HUH?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Journalists get </a:t>
            </a:r>
            <a:r>
              <a:rPr lang="en" sz="3000" dirty="0">
                <a:solidFill>
                  <a:srgbClr val="00CCFF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EXCEPTIONAL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freedom to publish with </a:t>
            </a:r>
            <a:r>
              <a:rPr lang="en" sz="3000" dirty="0">
                <a:solidFill>
                  <a:srgbClr val="00CCFF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MINIMAL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legal consequences…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No matter how </a:t>
            </a:r>
            <a:r>
              <a:rPr lang="en" sz="3000" dirty="0">
                <a:solidFill>
                  <a:srgbClr val="00CCFF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GREAT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it sounds… there’s always Peter Parker...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PETER PARKER??? THE SPIDER GUY?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That’s the one!</a:t>
            </a:r>
          </a:p>
          <a:p>
            <a:pPr lvl="0">
              <a:spcBef>
                <a:spcPts val="0"/>
              </a:spcBef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Remember Uncle Ben??? Not the rice guy…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“With great power comes great responsibility.”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WHAT DOES THAT MEAN FOR A JOURNALIST?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3471119"/>
              </p:ext>
            </p:extLst>
          </p:nvPr>
        </p:nvGraphicFramePr>
        <p:xfrm>
          <a:off x="634999" y="1912487"/>
          <a:ext cx="7956175" cy="3212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 rot="10800000" flipV="1">
            <a:off x="500529" y="1272364"/>
            <a:ext cx="83317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latin typeface="Times New Roman"/>
                <a:cs typeface="Times New Roman"/>
              </a:rPr>
              <a:t>To </a:t>
            </a:r>
            <a:r>
              <a:rPr lang="en-US" sz="2000" dirty="0" smtClean="0">
                <a:latin typeface="Times New Roman"/>
                <a:cs typeface="Times New Roman"/>
              </a:rPr>
              <a:t>understand, we </a:t>
            </a:r>
            <a:r>
              <a:rPr lang="en-US" sz="2000" dirty="0">
                <a:latin typeface="Times New Roman"/>
                <a:cs typeface="Times New Roman"/>
              </a:rPr>
              <a:t>must break the journalism process down into three </a:t>
            </a:r>
            <a:r>
              <a:rPr lang="en-US" sz="2000" dirty="0" smtClean="0">
                <a:latin typeface="Times New Roman"/>
                <a:cs typeface="Times New Roman"/>
              </a:rPr>
              <a:t>stages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9613386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35741"/>
            <a:ext cx="8520600" cy="593152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Newsgathering</a:t>
            </a:r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40143152"/>
              </p:ext>
            </p:extLst>
          </p:nvPr>
        </p:nvGraphicFramePr>
        <p:xfrm>
          <a:off x="377001" y="897334"/>
          <a:ext cx="8484477" cy="4121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9970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1397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NEWSGATHERING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582858"/>
            <a:ext cx="8520600" cy="445391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No protected access to government documents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State and federal freedom of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info</a:t>
            </a:r>
            <a:r>
              <a:rPr lang="en-US" sz="30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rmation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statutes dictate parameters and explain the steps journalists must take to access those documents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BUT all citizens, whether journalists or not </a:t>
            </a:r>
            <a:r>
              <a:rPr lang="en-US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have the First Amendment Right to photograph or record video of anyone in public places.</a:t>
            </a: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1397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PUBLISHING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11700" y="608956"/>
            <a:ext cx="8520600" cy="442781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GREATEST level of </a:t>
            </a:r>
            <a:r>
              <a:rPr lang="en-US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First Amendment</a:t>
            </a: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protection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US Supreme Court has held that the act of restraining publication (prior restraint) is unconstitutional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When can prior restraint is allowed: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Gov</a:t>
            </a:r>
            <a:r>
              <a:rPr lang="en-US" sz="28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ernment</a:t>
            </a: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must prove the publication will cause certain, immediate and irreparable harm to life or property - THIS IS VERY DIFFICULT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517</Words>
  <Application>Microsoft Macintosh PowerPoint</Application>
  <PresentationFormat>On-screen Show (16:9)</PresentationFormat>
  <Paragraphs>61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pop</vt:lpstr>
      <vt:lpstr>The First Amendment</vt:lpstr>
      <vt:lpstr>WHAT THE FIRST AMENDMENT SAYS</vt:lpstr>
      <vt:lpstr>ABOUT THE PRESS</vt:lpstr>
      <vt:lpstr>HUH?</vt:lpstr>
      <vt:lpstr>PETER PARKER??? THE SPIDER GUY?</vt:lpstr>
      <vt:lpstr>WHAT DOES THAT MEAN FOR A JOURNALIST?</vt:lpstr>
      <vt:lpstr>Newsgathering</vt:lpstr>
      <vt:lpstr>NEWSGATHERING</vt:lpstr>
      <vt:lpstr>PUBLISHING</vt:lpstr>
      <vt:lpstr>PUBLISHING</vt:lpstr>
      <vt:lpstr>POST-PUBLICATION</vt:lpstr>
      <vt:lpstr>POST-PUBLICATION</vt:lpstr>
      <vt:lpstr>POST-PUBLICATION</vt:lpstr>
      <vt:lpstr>WHOA! THAT’S INFO OVERLOAD… BREAK IT DOWN A BIT:</vt:lpstr>
      <vt:lpstr>SCHOLASTIC JOURNALISM IS DIFFERENT:</vt:lpstr>
      <vt:lpstr>HAZELWOOD V. KUHLMEIER</vt:lpstr>
      <vt:lpstr>The First Amendment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First Amendment</dc:title>
  <cp:lastModifiedBy>Richard Karpel</cp:lastModifiedBy>
  <cp:revision>17</cp:revision>
  <dcterms:modified xsi:type="dcterms:W3CDTF">2016-05-25T22:34:50Z</dcterms:modified>
</cp:coreProperties>
</file>