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6" d="100"/>
          <a:sy n="146" d="100"/>
        </p:scale>
        <p:origin x="-1256" y="-10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07204778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2" name="Shape 10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4358475" y="0"/>
            <a:ext cx="3853200" cy="5143500"/>
          </a:xfrm>
          <a:prstGeom prst="rect">
            <a:avLst/>
          </a:prstGeom>
          <a:solidFill>
            <a:schemeClr val="accent5"/>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6800" b="1">
                <a:latin typeface="Playfair Display"/>
                <a:ea typeface="Playfair Display"/>
                <a:cs typeface="Playfair Display"/>
                <a:sym typeface="Playfair Display"/>
              </a:defRPr>
            </a:lvl1pPr>
            <a:lvl2pPr lvl="1" algn="ctr">
              <a:spcBef>
                <a:spcPts val="0"/>
              </a:spcBef>
              <a:buSzPct val="100000"/>
              <a:buFont typeface="Playfair Display"/>
              <a:defRPr sz="6800" b="1">
                <a:latin typeface="Playfair Display"/>
                <a:ea typeface="Playfair Display"/>
                <a:cs typeface="Playfair Display"/>
                <a:sym typeface="Playfair Display"/>
              </a:defRPr>
            </a:lvl2pPr>
            <a:lvl3pPr lvl="2" algn="ctr">
              <a:spcBef>
                <a:spcPts val="0"/>
              </a:spcBef>
              <a:buSzPct val="100000"/>
              <a:buFont typeface="Playfair Display"/>
              <a:defRPr sz="6800" b="1">
                <a:latin typeface="Playfair Display"/>
                <a:ea typeface="Playfair Display"/>
                <a:cs typeface="Playfair Display"/>
                <a:sym typeface="Playfair Display"/>
              </a:defRPr>
            </a:lvl3pPr>
            <a:lvl4pPr lvl="3" algn="ctr">
              <a:spcBef>
                <a:spcPts val="0"/>
              </a:spcBef>
              <a:buSzPct val="100000"/>
              <a:buFont typeface="Playfair Display"/>
              <a:defRPr sz="6800" b="1">
                <a:latin typeface="Playfair Display"/>
                <a:ea typeface="Playfair Display"/>
                <a:cs typeface="Playfair Display"/>
                <a:sym typeface="Playfair Display"/>
              </a:defRPr>
            </a:lvl4pPr>
            <a:lvl5pPr lvl="4" algn="ctr">
              <a:spcBef>
                <a:spcPts val="0"/>
              </a:spcBef>
              <a:buSzPct val="100000"/>
              <a:buFont typeface="Playfair Display"/>
              <a:defRPr sz="6800" b="1">
                <a:latin typeface="Playfair Display"/>
                <a:ea typeface="Playfair Display"/>
                <a:cs typeface="Playfair Display"/>
                <a:sym typeface="Playfair Display"/>
              </a:defRPr>
            </a:lvl5pPr>
            <a:lvl6pPr lvl="5" algn="ctr">
              <a:spcBef>
                <a:spcPts val="0"/>
              </a:spcBef>
              <a:buSzPct val="100000"/>
              <a:buFont typeface="Playfair Display"/>
              <a:defRPr sz="6800" b="1">
                <a:latin typeface="Playfair Display"/>
                <a:ea typeface="Playfair Display"/>
                <a:cs typeface="Playfair Display"/>
                <a:sym typeface="Playfair Display"/>
              </a:defRPr>
            </a:lvl6pPr>
            <a:lvl7pPr lvl="6" algn="ctr">
              <a:spcBef>
                <a:spcPts val="0"/>
              </a:spcBef>
              <a:buSzPct val="100000"/>
              <a:buFont typeface="Playfair Display"/>
              <a:defRPr sz="6800" b="1">
                <a:latin typeface="Playfair Display"/>
                <a:ea typeface="Playfair Display"/>
                <a:cs typeface="Playfair Display"/>
                <a:sym typeface="Playfair Display"/>
              </a:defRPr>
            </a:lvl7pPr>
            <a:lvl8pPr lvl="7" algn="ctr">
              <a:spcBef>
                <a:spcPts val="0"/>
              </a:spcBef>
              <a:buSzPct val="100000"/>
              <a:buFont typeface="Playfair Display"/>
              <a:defRPr sz="6800" b="1">
                <a:latin typeface="Playfair Display"/>
                <a:ea typeface="Playfair Display"/>
                <a:cs typeface="Playfair Display"/>
                <a:sym typeface="Playfair Display"/>
              </a:defRPr>
            </a:lvl8pPr>
            <a:lvl9pPr lvl="8" algn="ctr">
              <a:spcBef>
                <a:spcPts val="0"/>
              </a:spcBef>
              <a:buSzPct val="100000"/>
              <a:buFont typeface="Playfair Display"/>
              <a:defRPr sz="6800" b="1">
                <a:latin typeface="Playfair Display"/>
                <a:ea typeface="Playfair Display"/>
                <a:cs typeface="Playfair Display"/>
                <a:sym typeface="Playfair Display"/>
              </a:defRPr>
            </a:lvl9pPr>
          </a:lstStyle>
          <a:p>
            <a:endParaRPr/>
          </a:p>
        </p:txBody>
      </p:sp>
      <p:sp>
        <p:nvSpPr>
          <p:cNvPr id="13" name="Shape 13"/>
          <p:cNvSpPr txBox="1">
            <a:spLocks noGrp="1"/>
          </p:cNvSpPr>
          <p:nvPr>
            <p:ph type="subTitle" idx="1"/>
          </p:nvPr>
        </p:nvSpPr>
        <p:spPr>
          <a:xfrm>
            <a:off x="344250" y="3550650"/>
            <a:ext cx="4910100" cy="577800"/>
          </a:xfrm>
          <a:prstGeom prst="rect">
            <a:avLst/>
          </a:prstGeom>
          <a:solidFill>
            <a:schemeClr val="dk2"/>
          </a:solidFill>
        </p:spPr>
        <p:txBody>
          <a:bodyPr lIns="91425" tIns="91425" rIns="91425" bIns="91425" anchor="ctr" anchorCtr="0"/>
          <a:lstStyle>
            <a:lvl1pPr lvl="0">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sz="2400" b="1">
                <a:solidFill>
                  <a:schemeClr val="lt1"/>
                </a:solidFill>
                <a:latin typeface="Montserrat"/>
                <a:ea typeface="Montserrat"/>
                <a:cs typeface="Montserrat"/>
                <a:sym typeface="Montserrat"/>
              </a:defRPr>
            </a:lvl9pPr>
          </a:lstStyle>
          <a:p>
            <a:endParaRPr/>
          </a:p>
        </p:txBody>
      </p:sp>
      <p:sp>
        <p:nvSpPr>
          <p:cNvPr id="14" name="Shape 1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999925"/>
            <a:ext cx="8520600" cy="2146200"/>
          </a:xfrm>
          <a:prstGeom prst="rect">
            <a:avLst/>
          </a:prstGeom>
        </p:spPr>
        <p:txBody>
          <a:bodyPr lIns="91425" tIns="91425" rIns="91425" bIns="91425" anchor="b" anchorCtr="0"/>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a:endParaRPr/>
          </a:p>
        </p:txBody>
      </p:sp>
      <p:sp>
        <p:nvSpPr>
          <p:cNvPr id="50" name="Shape 50"/>
          <p:cNvSpPr txBox="1">
            <a:spLocks noGrp="1"/>
          </p:cNvSpPr>
          <p:nvPr>
            <p:ph type="body" idx="1"/>
          </p:nvPr>
        </p:nvSpPr>
        <p:spPr>
          <a:xfrm>
            <a:off x="311700" y="32284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accent5"/>
        </a:solidFill>
        <a:effectLst/>
      </p:bgPr>
    </p:bg>
    <p:spTree>
      <p:nvGrpSpPr>
        <p:cNvPr id="1"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344250" y="1403850"/>
            <a:ext cx="8455500" cy="2146800"/>
          </a:xfrm>
          <a:prstGeom prst="rect">
            <a:avLst/>
          </a:prstGeom>
          <a:solidFill>
            <a:srgbClr val="FFFFFF"/>
          </a:solidFill>
        </p:spPr>
        <p:txBody>
          <a:bodyPr lIns="91425" tIns="91425" rIns="91425" bIns="91425" anchor="ctr" anchorCtr="0"/>
          <a:lstStyle>
            <a:lvl1pPr lvl="0" algn="ctr">
              <a:spcBef>
                <a:spcPts val="0"/>
              </a:spcBef>
              <a:buSzPct val="100000"/>
              <a:buFont typeface="Playfair Display"/>
              <a:defRPr sz="4800" b="1">
                <a:latin typeface="Playfair Display"/>
                <a:ea typeface="Playfair Display"/>
                <a:cs typeface="Playfair Display"/>
                <a:sym typeface="Playfair Display"/>
              </a:defRPr>
            </a:lvl1pPr>
            <a:lvl2pPr lvl="1" algn="ctr">
              <a:spcBef>
                <a:spcPts val="0"/>
              </a:spcBef>
              <a:buSzPct val="100000"/>
              <a:buFont typeface="Playfair Display"/>
              <a:defRPr sz="4800" b="1">
                <a:latin typeface="Playfair Display"/>
                <a:ea typeface="Playfair Display"/>
                <a:cs typeface="Playfair Display"/>
                <a:sym typeface="Playfair Display"/>
              </a:defRPr>
            </a:lvl2pPr>
            <a:lvl3pPr lvl="2" algn="ctr">
              <a:spcBef>
                <a:spcPts val="0"/>
              </a:spcBef>
              <a:buSzPct val="100000"/>
              <a:buFont typeface="Playfair Display"/>
              <a:defRPr sz="4800" b="1">
                <a:latin typeface="Playfair Display"/>
                <a:ea typeface="Playfair Display"/>
                <a:cs typeface="Playfair Display"/>
                <a:sym typeface="Playfair Display"/>
              </a:defRPr>
            </a:lvl3pPr>
            <a:lvl4pPr lvl="3" algn="ctr">
              <a:spcBef>
                <a:spcPts val="0"/>
              </a:spcBef>
              <a:buSzPct val="100000"/>
              <a:buFont typeface="Playfair Display"/>
              <a:defRPr sz="4800" b="1">
                <a:latin typeface="Playfair Display"/>
                <a:ea typeface="Playfair Display"/>
                <a:cs typeface="Playfair Display"/>
                <a:sym typeface="Playfair Display"/>
              </a:defRPr>
            </a:lvl4pPr>
            <a:lvl5pPr lvl="4" algn="ctr">
              <a:spcBef>
                <a:spcPts val="0"/>
              </a:spcBef>
              <a:buSzPct val="100000"/>
              <a:buFont typeface="Playfair Display"/>
              <a:defRPr sz="4800" b="1">
                <a:latin typeface="Playfair Display"/>
                <a:ea typeface="Playfair Display"/>
                <a:cs typeface="Playfair Display"/>
                <a:sym typeface="Playfair Display"/>
              </a:defRPr>
            </a:lvl5pPr>
            <a:lvl6pPr lvl="5" algn="ctr">
              <a:spcBef>
                <a:spcPts val="0"/>
              </a:spcBef>
              <a:buSzPct val="100000"/>
              <a:buFont typeface="Playfair Display"/>
              <a:defRPr sz="4800" b="1">
                <a:latin typeface="Playfair Display"/>
                <a:ea typeface="Playfair Display"/>
                <a:cs typeface="Playfair Display"/>
                <a:sym typeface="Playfair Display"/>
              </a:defRPr>
            </a:lvl6pPr>
            <a:lvl7pPr lvl="6" algn="ctr">
              <a:spcBef>
                <a:spcPts val="0"/>
              </a:spcBef>
              <a:buSzPct val="100000"/>
              <a:buFont typeface="Playfair Display"/>
              <a:defRPr sz="4800" b="1">
                <a:latin typeface="Playfair Display"/>
                <a:ea typeface="Playfair Display"/>
                <a:cs typeface="Playfair Display"/>
                <a:sym typeface="Playfair Display"/>
              </a:defRPr>
            </a:lvl7pPr>
            <a:lvl8pPr lvl="7" algn="ctr">
              <a:spcBef>
                <a:spcPts val="0"/>
              </a:spcBef>
              <a:buSzPct val="100000"/>
              <a:buFont typeface="Playfair Display"/>
              <a:defRPr sz="4800" b="1">
                <a:latin typeface="Playfair Display"/>
                <a:ea typeface="Playfair Display"/>
                <a:cs typeface="Playfair Display"/>
                <a:sym typeface="Playfair Display"/>
              </a:defRPr>
            </a:lvl8pPr>
            <a:lvl9pPr lvl="8" algn="ctr">
              <a:spcBef>
                <a:spcPts val="0"/>
              </a:spcBef>
              <a:buSzPct val="100000"/>
              <a:buFont typeface="Playfair Display"/>
              <a:defRPr sz="4800" b="1">
                <a:latin typeface="Playfair Display"/>
                <a:ea typeface="Playfair Display"/>
                <a:cs typeface="Playfair Display"/>
                <a:sym typeface="Playfair Display"/>
              </a:defRPr>
            </a:lvl9pPr>
          </a:lstStyle>
          <a:p>
            <a:endParaRPr/>
          </a:p>
        </p:txBody>
      </p:sp>
      <p:sp>
        <p:nvSpPr>
          <p:cNvPr id="18" name="Shape 18"/>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234075"/>
            <a:ext cx="8520600" cy="3334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234050"/>
            <a:ext cx="3999900" cy="33348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3"/>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a:endParaRPr/>
          </a:p>
        </p:txBody>
      </p:sp>
      <p:sp>
        <p:nvSpPr>
          <p:cNvPr id="37" name="Shape 3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dk2"/>
            </a:solidFill>
            <a:prstDash val="solid"/>
            <a:round/>
            <a:headEnd type="none" w="med" len="med"/>
            <a:tailEnd type="none" w="med" len="med"/>
          </a:ln>
        </p:spPr>
      </p:cxnSp>
      <p:sp>
        <p:nvSpPr>
          <p:cNvPr id="41" name="Shape 41"/>
          <p:cNvSpPr txBox="1">
            <a:spLocks noGrp="1"/>
          </p:cNvSpPr>
          <p:nvPr>
            <p:ph type="title"/>
          </p:nvPr>
        </p:nvSpPr>
        <p:spPr>
          <a:xfrm>
            <a:off x="265500" y="1081675"/>
            <a:ext cx="4045200" cy="17862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9214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7999" y="4688758"/>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234075"/>
            <a:ext cx="8520600" cy="33348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Playfair Display"/>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defRPr>
                <a:solidFill>
                  <a:schemeClr val="dk2"/>
                </a:solidFill>
                <a:latin typeface="Playfair Display"/>
                <a:ea typeface="Playfair Display"/>
                <a:cs typeface="Playfair Display"/>
                <a:sym typeface="Playfair Display"/>
              </a:defRPr>
            </a:lvl9pPr>
          </a:lstStyle>
          <a:p>
            <a:endParaRPr/>
          </a:p>
        </p:txBody>
      </p:sp>
      <p:sp>
        <p:nvSpPr>
          <p:cNvPr id="8" name="Shape 8"/>
          <p:cNvSpPr txBox="1">
            <a:spLocks noGrp="1"/>
          </p:cNvSpPr>
          <p:nvPr>
            <p:ph type="sldNum" idx="12"/>
          </p:nvPr>
        </p:nvSpPr>
        <p:spPr>
          <a:xfrm>
            <a:off x="8497999" y="4688758"/>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endParaRPr lang="en" sz="1000">
              <a:solidFill>
                <a:schemeClr val="dk2"/>
              </a:solidFill>
              <a:latin typeface="Playfair Display"/>
              <a:ea typeface="Playfair Display"/>
              <a:cs typeface="Playfair Display"/>
              <a:sym typeface="Playfair Display"/>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News Literacy</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 Considering the source...</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WHY IT MATTERS:</a:t>
            </a:r>
          </a:p>
        </p:txBody>
      </p:sp>
      <p:sp>
        <p:nvSpPr>
          <p:cNvPr id="124" name="Shape 124"/>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r>
              <a:rPr lang="en" sz="3000">
                <a:solidFill>
                  <a:srgbClr val="000000"/>
                </a:solidFill>
                <a:highlight>
                  <a:srgbClr val="FFFFFF"/>
                </a:highlight>
                <a:latin typeface="Times New Roman"/>
                <a:ea typeface="Times New Roman"/>
                <a:cs typeface="Times New Roman"/>
                <a:sym typeface="Times New Roman"/>
              </a:rPr>
              <a:t>The Founding Fathers of this nation valued FREE speech and FREE press as the highest goods. In fact, Thomas Jefferson saw it as the DUTY of the press to keep the government in check and to inform the people so that their understanding of the government could be at its fullest. </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13975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HOW IT HAS CHANGED:</a:t>
            </a:r>
          </a:p>
        </p:txBody>
      </p:sp>
      <p:sp>
        <p:nvSpPr>
          <p:cNvPr id="130" name="Shape 130"/>
          <p:cNvSpPr txBox="1">
            <a:spLocks noGrp="1"/>
          </p:cNvSpPr>
          <p:nvPr>
            <p:ph type="body" idx="1"/>
          </p:nvPr>
        </p:nvSpPr>
        <p:spPr>
          <a:xfrm>
            <a:off x="311700" y="776175"/>
            <a:ext cx="8520600" cy="4260600"/>
          </a:xfrm>
          <a:prstGeom prst="rect">
            <a:avLst/>
          </a:prstGeom>
        </p:spPr>
        <p:txBody>
          <a:bodyPr lIns="91425" tIns="91425" rIns="91425" bIns="91425" anchor="t" anchorCtr="0">
            <a:noAutofit/>
          </a:bodyPr>
          <a:lstStyle/>
          <a:p>
            <a:pPr marL="457200" marR="0" lvl="0" indent="-419100" algn="l" rtl="0">
              <a:lnSpc>
                <a:spcPct val="115000"/>
              </a:lnSpc>
              <a:spcBef>
                <a:spcPts val="0"/>
              </a:spcBef>
              <a:spcAft>
                <a:spcPts val="1600"/>
              </a:spcAft>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Literacy in its purest </a:t>
            </a:r>
            <a:r>
              <a:rPr lang="en" sz="2800" dirty="0" smtClean="0">
                <a:solidFill>
                  <a:srgbClr val="000000"/>
                </a:solidFill>
                <a:highlight>
                  <a:srgbClr val="FFFFFF"/>
                </a:highlight>
                <a:latin typeface="Times New Roman"/>
                <a:ea typeface="Times New Roman"/>
                <a:cs typeface="Times New Roman"/>
                <a:sym typeface="Times New Roman"/>
              </a:rPr>
              <a:t>form</a:t>
            </a:r>
            <a:r>
              <a:rPr lang="en-US" sz="2800" dirty="0" smtClean="0">
                <a:solidFill>
                  <a:srgbClr val="000000"/>
                </a:solidFill>
                <a:highlight>
                  <a:srgbClr val="FFFFFF"/>
                </a:highlight>
                <a:latin typeface="Times New Roman"/>
                <a:ea typeface="Times New Roman"/>
                <a:cs typeface="Times New Roman"/>
                <a:sym typeface="Times New Roman"/>
              </a:rPr>
              <a:t>: </a:t>
            </a:r>
            <a:r>
              <a:rPr lang="en" sz="2800" dirty="0" smtClean="0">
                <a:solidFill>
                  <a:srgbClr val="000000"/>
                </a:solidFill>
                <a:highlight>
                  <a:srgbClr val="FFFFFF"/>
                </a:highlight>
                <a:latin typeface="Times New Roman"/>
                <a:ea typeface="Times New Roman"/>
                <a:cs typeface="Times New Roman"/>
                <a:sym typeface="Times New Roman"/>
              </a:rPr>
              <a:t>More </a:t>
            </a:r>
            <a:r>
              <a:rPr lang="en" sz="2800" dirty="0">
                <a:solidFill>
                  <a:srgbClr val="000000"/>
                </a:solidFill>
                <a:highlight>
                  <a:srgbClr val="FFFFFF"/>
                </a:highlight>
                <a:latin typeface="Times New Roman"/>
                <a:ea typeface="Times New Roman"/>
                <a:cs typeface="Times New Roman"/>
                <a:sym typeface="Times New Roman"/>
              </a:rPr>
              <a:t>people can read</a:t>
            </a:r>
          </a:p>
          <a:p>
            <a:pPr marL="457200" marR="0" lvl="0" indent="-419100" algn="l" rtl="0">
              <a:lnSpc>
                <a:spcPct val="115000"/>
              </a:lnSpc>
              <a:spcBef>
                <a:spcPts val="0"/>
              </a:spcBef>
              <a:spcAft>
                <a:spcPts val="1600"/>
              </a:spcAft>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All news is “local” news in that we live in a global community</a:t>
            </a:r>
          </a:p>
          <a:p>
            <a:pPr marL="457200" marR="0" lvl="0" indent="-419100" algn="l" rtl="0">
              <a:lnSpc>
                <a:spcPct val="115000"/>
              </a:lnSpc>
              <a:spcBef>
                <a:spcPts val="0"/>
              </a:spcBef>
              <a:spcAft>
                <a:spcPts val="1600"/>
              </a:spcAft>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People don’t have to “seek” out news - in many cases news is now “invasive”</a:t>
            </a:r>
          </a:p>
          <a:p>
            <a:pPr marL="457200" marR="0" lvl="0" indent="-419100" algn="l" rtl="0">
              <a:lnSpc>
                <a:spcPct val="115000"/>
              </a:lnSpc>
              <a:spcBef>
                <a:spcPts val="0"/>
              </a:spcBef>
              <a:spcAft>
                <a:spcPts val="1600"/>
              </a:spcAft>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Technology</a:t>
            </a: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t>SO HOW DO WE BECOME “NEWS LITERATE?”</a:t>
            </a: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sz="3600" b="0">
                <a:latin typeface="Times New Roman"/>
                <a:ea typeface="Times New Roman"/>
                <a:cs typeface="Times New Roman"/>
                <a:sym typeface="Times New Roman"/>
              </a:rPr>
              <a:t>SIX PRINCIPLES OF NEWS LITERACY </a:t>
            </a:r>
            <a:r>
              <a:rPr lang="en" sz="3000" b="0">
                <a:latin typeface="Times New Roman"/>
                <a:ea typeface="Times New Roman"/>
                <a:cs typeface="Times New Roman"/>
                <a:sym typeface="Times New Roman"/>
              </a:rPr>
              <a:t>ACCORDING TO THE</a:t>
            </a:r>
            <a:r>
              <a:rPr lang="en" sz="3600" b="0">
                <a:latin typeface="Times New Roman"/>
                <a:ea typeface="Times New Roman"/>
                <a:cs typeface="Times New Roman"/>
                <a:sym typeface="Times New Roman"/>
              </a:rPr>
              <a:t> </a:t>
            </a:r>
          </a:p>
          <a:p>
            <a:pPr lvl="0" rtl="0">
              <a:spcBef>
                <a:spcPts val="0"/>
              </a:spcBef>
              <a:buClr>
                <a:schemeClr val="dk2"/>
              </a:buClr>
              <a:buSzPct val="30555"/>
              <a:buFont typeface="Arial"/>
              <a:buNone/>
            </a:pPr>
            <a:r>
              <a:rPr lang="en" sz="3600" b="0">
                <a:latin typeface="Times New Roman"/>
                <a:ea typeface="Times New Roman"/>
                <a:cs typeface="Times New Roman"/>
                <a:sym typeface="Times New Roman"/>
              </a:rPr>
              <a:t>RADIO TELEVISION DIGITAL NEWS ASSOCIATION</a:t>
            </a: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must accurately and completely inform citizens who then must perform their civic duty of making informed decisions.</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In a society where ideas are allowed to flow freely, citizens must be responsible for the welfare of their communities and journalists are responsible for informing these citizens</a:t>
            </a:r>
          </a:p>
        </p:txBody>
      </p:sp>
      <p:sp>
        <p:nvSpPr>
          <p:cNvPr id="146" name="Shape 146"/>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Free expression is the foundation - the cornerstone - of democracy</a:t>
            </a: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have to CLEARLY and CORRECTLY label fact and opinion before presenting it to their audience</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People must make it a priority to develop the critical thinking skills that are required to judge between fact and opinion AND be willing to go outside of their comfort zone in order to help others.</a:t>
            </a:r>
          </a:p>
        </p:txBody>
      </p:sp>
      <p:sp>
        <p:nvSpPr>
          <p:cNvPr id="152" name="Shape 152"/>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Discerning fact from opinion is a basic skill and obligation</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must report information without bias or agenda.</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People must insist that there be journalists that are independent and free of obligation or limitations.</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Digital media has made this process easier to examine.</a:t>
            </a:r>
          </a:p>
        </p:txBody>
      </p:sp>
      <p:sp>
        <p:nvSpPr>
          <p:cNvPr id="158" name="Shape 158"/>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People must demand transparency and credibility of information.</a:t>
            </a: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must present information in a relevant and engaging manner without sensationalism, speculation (guessing what might happen next), and bias.</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People must then sift through the information and reject anything that is unreliable.</a:t>
            </a:r>
          </a:p>
        </p:txBody>
      </p:sp>
      <p:sp>
        <p:nvSpPr>
          <p:cNvPr id="164" name="Shape 164"/>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Journalists must engage in “sense-making” activities using the most credible and reliable sources. (Journalists must GET IT RIGHT.)</a:t>
            </a:r>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have to find the most reliable source, ask the most important questions and present it in a way that is neither advocate nor adversary.</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People must assume a critical-thinking mindset and analyze information presented to them “healthy skepticism.”</a:t>
            </a:r>
          </a:p>
        </p:txBody>
      </p:sp>
      <p:sp>
        <p:nvSpPr>
          <p:cNvPr id="170" name="Shape 170"/>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Information requires verification in order to be effective.</a:t>
            </a: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311700" y="1079625"/>
            <a:ext cx="8520600" cy="4475700"/>
          </a:xfrm>
          <a:prstGeom prst="rect">
            <a:avLst/>
          </a:prstGeom>
        </p:spPr>
        <p:txBody>
          <a:bodyPr lIns="91425" tIns="91425" rIns="91425" bIns="91425" anchor="t" anchorCtr="0">
            <a:noAutofit/>
          </a:bodyPr>
          <a:lstStyle/>
          <a:p>
            <a:pPr marR="0" lvl="0" algn="l" rtl="0">
              <a:lnSpc>
                <a:spcPct val="115000"/>
              </a:lnSpc>
              <a:spcBef>
                <a:spcPts val="0"/>
              </a:spcBef>
              <a:spcAft>
                <a:spcPts val="1600"/>
              </a:spcAft>
              <a:buNone/>
            </a:pPr>
            <a:endParaRPr sz="2400">
              <a:solidFill>
                <a:srgbClr val="000000"/>
              </a:solidFill>
              <a:highlight>
                <a:srgbClr val="FFFFFF"/>
              </a:highlight>
              <a:latin typeface="Times New Roman"/>
              <a:ea typeface="Times New Roman"/>
              <a:cs typeface="Times New Roman"/>
              <a:sym typeface="Times New Roman"/>
            </a:endParaRP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Journalists have an obligation to give a voice to those who are often ignored or marginalized.</a:t>
            </a:r>
          </a:p>
          <a:p>
            <a:pPr marL="914400" marR="0" lvl="1" indent="-381000" algn="l" rtl="0">
              <a:lnSpc>
                <a:spcPct val="115000"/>
              </a:lnSpc>
              <a:spcBef>
                <a:spcPts val="0"/>
              </a:spcBef>
              <a:spcAft>
                <a:spcPts val="1600"/>
              </a:spcAft>
              <a:buClr>
                <a:srgbClr val="000000"/>
              </a:buClr>
              <a:buSzPct val="100000"/>
              <a:buFont typeface="Times New Roman"/>
              <a:buAutoNum type="alphaLcPeriod"/>
            </a:pPr>
            <a:r>
              <a:rPr lang="en" sz="2400">
                <a:solidFill>
                  <a:srgbClr val="000000"/>
                </a:solidFill>
                <a:highlight>
                  <a:srgbClr val="FFFFFF"/>
                </a:highlight>
                <a:latin typeface="Times New Roman"/>
                <a:ea typeface="Times New Roman"/>
                <a:cs typeface="Times New Roman"/>
                <a:sym typeface="Times New Roman"/>
              </a:rPr>
              <a:t>People must be the watchdogs of this principle and ensure that all stories are being told. </a:t>
            </a:r>
          </a:p>
        </p:txBody>
      </p:sp>
      <p:sp>
        <p:nvSpPr>
          <p:cNvPr id="176" name="Shape 176"/>
          <p:cNvSpPr txBox="1">
            <a:spLocks noGrp="1"/>
          </p:cNvSpPr>
          <p:nvPr>
            <p:ph type="title"/>
          </p:nvPr>
        </p:nvSpPr>
        <p:spPr>
          <a:xfrm>
            <a:off x="375200" y="298500"/>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Information must flow free and give ALL citizens a voice</a:t>
            </a: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A WORD TO THE WISE:</a:t>
            </a:r>
          </a:p>
        </p:txBody>
      </p:sp>
      <p:sp>
        <p:nvSpPr>
          <p:cNvPr id="65" name="Shape 65"/>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spcBef>
                <a:spcPts val="0"/>
              </a:spcBef>
              <a:buNone/>
            </a:pPr>
            <a:r>
              <a:rPr lang="en" sz="3000" i="1">
                <a:solidFill>
                  <a:srgbClr val="000000"/>
                </a:solidFill>
                <a:highlight>
                  <a:srgbClr val="FFFFFF"/>
                </a:highlight>
                <a:latin typeface="Times New Roman"/>
                <a:ea typeface="Times New Roman"/>
                <a:cs typeface="Times New Roman"/>
                <a:sym typeface="Times New Roman"/>
              </a:rPr>
              <a:t>“You can’t always believe what you read on the Internet.”</a:t>
            </a:r>
          </a:p>
          <a:p>
            <a:pPr lvl="0" rtl="0">
              <a:spcBef>
                <a:spcPts val="0"/>
              </a:spcBef>
              <a:buNone/>
            </a:pPr>
            <a:r>
              <a:rPr lang="en" sz="3000" i="1">
                <a:solidFill>
                  <a:srgbClr val="000000"/>
                </a:solidFill>
                <a:highlight>
                  <a:srgbClr val="FFFFFF"/>
                </a:highlight>
                <a:latin typeface="Times New Roman"/>
                <a:ea typeface="Times New Roman"/>
                <a:cs typeface="Times New Roman"/>
                <a:sym typeface="Times New Roman"/>
              </a:rPr>
              <a:t>	-Abraham Lincoln</a:t>
            </a:r>
          </a:p>
        </p:txBody>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344250" y="1403850"/>
            <a:ext cx="8455500" cy="2146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News Literacy</a:t>
            </a:r>
          </a:p>
        </p:txBody>
      </p:sp>
      <p:sp>
        <p:nvSpPr>
          <p:cNvPr id="59" name="Shape 59"/>
          <p:cNvSpPr txBox="1">
            <a:spLocks noGrp="1"/>
          </p:cNvSpPr>
          <p:nvPr>
            <p:ph type="subTitle" idx="1"/>
          </p:nvPr>
        </p:nvSpPr>
        <p:spPr>
          <a:xfrm>
            <a:off x="344250" y="3550650"/>
            <a:ext cx="4910100" cy="577800"/>
          </a:xfrm>
          <a:prstGeom prst="rect">
            <a:avLst/>
          </a:prstGeom>
        </p:spPr>
        <p:txBody>
          <a:bodyPr lIns="91425" tIns="91425" rIns="91425" bIns="91425" anchor="ctr" anchorCtr="0">
            <a:noAutofit/>
          </a:bodyPr>
          <a:lstStyle/>
          <a:p>
            <a:pPr lvl="0">
              <a:spcBef>
                <a:spcPts val="0"/>
              </a:spcBef>
              <a:buNone/>
            </a:pPr>
            <a:r>
              <a:rPr lang="en">
                <a:latin typeface="Times New Roman"/>
                <a:ea typeface="Times New Roman"/>
                <a:cs typeface="Times New Roman"/>
                <a:sym typeface="Times New Roman"/>
              </a:rPr>
              <a:t> Considering the source...</a:t>
            </a:r>
          </a:p>
        </p:txBody>
      </p:sp>
    </p:spTree>
    <p:extLst>
      <p:ext uri="{BB962C8B-B14F-4D97-AF65-F5344CB8AC3E}">
        <p14:creationId xmlns:p14="http://schemas.microsoft.com/office/powerpoint/2010/main" val="1828051141"/>
      </p:ext>
    </p:extLst>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latin typeface="Times New Roman"/>
                <a:ea typeface="Times New Roman"/>
                <a:cs typeface="Times New Roman"/>
                <a:sym typeface="Times New Roman"/>
              </a:rPr>
              <a:t>NEWS LITERACY:</a:t>
            </a:r>
          </a:p>
        </p:txBody>
      </p:sp>
      <p:sp>
        <p:nvSpPr>
          <p:cNvPr id="71" name="Shape 71"/>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a:spcBef>
                <a:spcPts val="0"/>
              </a:spcBef>
              <a:buNone/>
            </a:pPr>
            <a:r>
              <a:rPr lang="en" sz="3000">
                <a:solidFill>
                  <a:srgbClr val="000000"/>
                </a:solidFill>
                <a:highlight>
                  <a:srgbClr val="FFFFFF"/>
                </a:highlight>
                <a:latin typeface="Times New Roman"/>
                <a:ea typeface="Times New Roman"/>
                <a:cs typeface="Times New Roman"/>
                <a:sym typeface="Times New Roman"/>
              </a:rPr>
              <a:t>Using </a:t>
            </a:r>
            <a:r>
              <a:rPr lang="en" sz="3000" b="1">
                <a:solidFill>
                  <a:srgbClr val="000000"/>
                </a:solidFill>
                <a:highlight>
                  <a:srgbClr val="FFFFFF"/>
                </a:highlight>
                <a:latin typeface="Times New Roman"/>
                <a:ea typeface="Times New Roman"/>
                <a:cs typeface="Times New Roman"/>
                <a:sym typeface="Times New Roman"/>
              </a:rPr>
              <a:t>critical-thinking skills</a:t>
            </a:r>
            <a:r>
              <a:rPr lang="en" sz="3000">
                <a:solidFill>
                  <a:srgbClr val="000000"/>
                </a:solidFill>
                <a:highlight>
                  <a:srgbClr val="FFFFFF"/>
                </a:highlight>
                <a:latin typeface="Times New Roman"/>
                <a:ea typeface="Times New Roman"/>
                <a:cs typeface="Times New Roman"/>
                <a:sym typeface="Times New Roman"/>
              </a:rPr>
              <a:t> for </a:t>
            </a:r>
            <a:r>
              <a:rPr lang="en" sz="3000" b="1">
                <a:solidFill>
                  <a:srgbClr val="000000"/>
                </a:solidFill>
                <a:highlight>
                  <a:srgbClr val="FFFFFF"/>
                </a:highlight>
                <a:latin typeface="Times New Roman"/>
                <a:ea typeface="Times New Roman"/>
                <a:cs typeface="Times New Roman"/>
                <a:sym typeface="Times New Roman"/>
              </a:rPr>
              <a:t>analyzing</a:t>
            </a:r>
            <a:r>
              <a:rPr lang="en" sz="3000">
                <a:solidFill>
                  <a:srgbClr val="000000"/>
                </a:solidFill>
                <a:highlight>
                  <a:srgbClr val="FFFFFF"/>
                </a:highlight>
                <a:latin typeface="Times New Roman"/>
                <a:ea typeface="Times New Roman"/>
                <a:cs typeface="Times New Roman"/>
                <a:sym typeface="Times New Roman"/>
              </a:rPr>
              <a:t> and </a:t>
            </a:r>
            <a:r>
              <a:rPr lang="en" sz="3000" b="1">
                <a:solidFill>
                  <a:srgbClr val="000000"/>
                </a:solidFill>
                <a:highlight>
                  <a:srgbClr val="FFFFFF"/>
                </a:highlight>
                <a:latin typeface="Times New Roman"/>
                <a:ea typeface="Times New Roman"/>
                <a:cs typeface="Times New Roman"/>
                <a:sym typeface="Times New Roman"/>
              </a:rPr>
              <a:t>judging</a:t>
            </a:r>
            <a:r>
              <a:rPr lang="en" sz="3000">
                <a:solidFill>
                  <a:srgbClr val="000000"/>
                </a:solidFill>
                <a:highlight>
                  <a:srgbClr val="FFFFFF"/>
                </a:highlight>
                <a:latin typeface="Times New Roman"/>
                <a:ea typeface="Times New Roman"/>
                <a:cs typeface="Times New Roman"/>
                <a:sym typeface="Times New Roman"/>
              </a:rPr>
              <a:t> the </a:t>
            </a:r>
            <a:r>
              <a:rPr lang="en" sz="3000" b="1">
                <a:solidFill>
                  <a:srgbClr val="000000"/>
                </a:solidFill>
                <a:highlight>
                  <a:srgbClr val="FFFFFF"/>
                </a:highlight>
                <a:latin typeface="Times New Roman"/>
                <a:ea typeface="Times New Roman"/>
                <a:cs typeface="Times New Roman"/>
                <a:sym typeface="Times New Roman"/>
              </a:rPr>
              <a:t>reliability</a:t>
            </a:r>
            <a:r>
              <a:rPr lang="en" sz="3000">
                <a:solidFill>
                  <a:srgbClr val="000000"/>
                </a:solidFill>
                <a:highlight>
                  <a:srgbClr val="FFFFFF"/>
                </a:highlight>
                <a:latin typeface="Times New Roman"/>
                <a:ea typeface="Times New Roman"/>
                <a:cs typeface="Times New Roman"/>
                <a:sym typeface="Times New Roman"/>
              </a:rPr>
              <a:t> of news and information, knowing the difference between </a:t>
            </a:r>
            <a:r>
              <a:rPr lang="en" sz="3000" b="1">
                <a:solidFill>
                  <a:srgbClr val="000000"/>
                </a:solidFill>
                <a:highlight>
                  <a:srgbClr val="FFFFFF"/>
                </a:highlight>
                <a:latin typeface="Times New Roman"/>
                <a:ea typeface="Times New Roman"/>
                <a:cs typeface="Times New Roman"/>
                <a:sym typeface="Times New Roman"/>
              </a:rPr>
              <a:t>facts</a:t>
            </a:r>
            <a:r>
              <a:rPr lang="en" sz="3000">
                <a:solidFill>
                  <a:srgbClr val="000000"/>
                </a:solidFill>
                <a:highlight>
                  <a:srgbClr val="FFFFFF"/>
                </a:highlight>
                <a:latin typeface="Times New Roman"/>
                <a:ea typeface="Times New Roman"/>
                <a:cs typeface="Times New Roman"/>
                <a:sym typeface="Times New Roman"/>
              </a:rPr>
              <a:t>, </a:t>
            </a:r>
            <a:r>
              <a:rPr lang="en" sz="3000" b="1">
                <a:solidFill>
                  <a:srgbClr val="000000"/>
                </a:solidFill>
                <a:highlight>
                  <a:srgbClr val="FFFFFF"/>
                </a:highlight>
                <a:latin typeface="Times New Roman"/>
                <a:ea typeface="Times New Roman"/>
                <a:cs typeface="Times New Roman"/>
                <a:sym typeface="Times New Roman"/>
              </a:rPr>
              <a:t>opinions</a:t>
            </a:r>
            <a:r>
              <a:rPr lang="en" sz="3000">
                <a:solidFill>
                  <a:srgbClr val="000000"/>
                </a:solidFill>
                <a:highlight>
                  <a:srgbClr val="FFFFFF"/>
                </a:highlight>
                <a:latin typeface="Times New Roman"/>
                <a:ea typeface="Times New Roman"/>
                <a:cs typeface="Times New Roman"/>
                <a:sym typeface="Times New Roman"/>
              </a:rPr>
              <a:t> and </a:t>
            </a:r>
            <a:r>
              <a:rPr lang="en" sz="3000" b="1">
                <a:solidFill>
                  <a:srgbClr val="000000"/>
                </a:solidFill>
                <a:highlight>
                  <a:srgbClr val="FFFFFF"/>
                </a:highlight>
                <a:latin typeface="Times New Roman"/>
                <a:ea typeface="Times New Roman"/>
                <a:cs typeface="Times New Roman"/>
                <a:sym typeface="Times New Roman"/>
              </a:rPr>
              <a:t>assertions</a:t>
            </a:r>
            <a:r>
              <a:rPr lang="en" sz="3000">
                <a:solidFill>
                  <a:srgbClr val="000000"/>
                </a:solidFill>
                <a:highlight>
                  <a:srgbClr val="FFFFFF"/>
                </a:highlight>
                <a:latin typeface="Times New Roman"/>
                <a:ea typeface="Times New Roman"/>
                <a:cs typeface="Times New Roman"/>
                <a:sym typeface="Times New Roman"/>
              </a:rPr>
              <a:t> in the </a:t>
            </a:r>
            <a:r>
              <a:rPr lang="en" sz="3000" b="1">
                <a:solidFill>
                  <a:srgbClr val="000000"/>
                </a:solidFill>
                <a:highlight>
                  <a:srgbClr val="FFFFFF"/>
                </a:highlight>
                <a:latin typeface="Times New Roman"/>
                <a:ea typeface="Times New Roman"/>
                <a:cs typeface="Times New Roman"/>
                <a:sym typeface="Times New Roman"/>
              </a:rPr>
              <a:t>media</a:t>
            </a:r>
            <a:r>
              <a:rPr lang="en" sz="3000">
                <a:solidFill>
                  <a:srgbClr val="000000"/>
                </a:solidFill>
                <a:highlight>
                  <a:srgbClr val="FFFFFF"/>
                </a:highlight>
                <a:latin typeface="Times New Roman"/>
                <a:ea typeface="Times New Roman"/>
                <a:cs typeface="Times New Roman"/>
                <a:sym typeface="Times New Roman"/>
              </a:rPr>
              <a:t> that we </a:t>
            </a:r>
            <a:r>
              <a:rPr lang="en" sz="3000" b="1">
                <a:solidFill>
                  <a:srgbClr val="000000"/>
                </a:solidFill>
                <a:highlight>
                  <a:srgbClr val="FFFFFF"/>
                </a:highlight>
                <a:latin typeface="Times New Roman"/>
                <a:ea typeface="Times New Roman"/>
                <a:cs typeface="Times New Roman"/>
                <a:sym typeface="Times New Roman"/>
              </a:rPr>
              <a:t>consume, create and distribute.</a:t>
            </a:r>
          </a:p>
        </p:txBody>
      </p:sp>
    </p:spTree>
  </p:cSld>
  <p:clrMapOvr>
    <a:masterClrMapping/>
  </p:clrMapOvr>
  <p:transition xmlns:p14="http://schemas.microsoft.com/office/powerpoint/2010/mai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r>
              <a:rPr lang="en" dirty="0">
                <a:latin typeface="Times New Roman"/>
                <a:ea typeface="Times New Roman"/>
                <a:cs typeface="Times New Roman"/>
                <a:sym typeface="Times New Roman"/>
              </a:rPr>
              <a:t>BREAK THAT DOWN</a:t>
            </a:r>
            <a:r>
              <a:rPr lang="en" dirty="0" smtClean="0">
                <a:latin typeface="Times New Roman"/>
                <a:ea typeface="Times New Roman"/>
                <a:cs typeface="Times New Roman"/>
                <a:sym typeface="Times New Roman"/>
              </a:rPr>
              <a:t>:</a:t>
            </a:r>
            <a:r>
              <a:rPr lang="en-US" dirty="0" smtClean="0">
                <a:latin typeface="Times New Roman"/>
                <a:ea typeface="Times New Roman"/>
                <a:cs typeface="Times New Roman"/>
                <a:sym typeface="Times New Roman"/>
              </a:rPr>
              <a:t/>
            </a:r>
            <a:br>
              <a:rPr lang="en-US" dirty="0" smtClean="0">
                <a:latin typeface="Times New Roman"/>
                <a:ea typeface="Times New Roman"/>
                <a:cs typeface="Times New Roman"/>
                <a:sym typeface="Times New Roman"/>
              </a:rPr>
            </a:br>
            <a:r>
              <a:rPr lang="en-US" dirty="0">
                <a:latin typeface="Times New Roman"/>
                <a:ea typeface="Times New Roman"/>
                <a:cs typeface="Times New Roman"/>
                <a:sym typeface="Times New Roman"/>
              </a:rPr>
              <a:t>	</a:t>
            </a:r>
            <a:r>
              <a:rPr lang="en-US" dirty="0" smtClean="0">
                <a:latin typeface="Times New Roman"/>
                <a:ea typeface="Times New Roman"/>
                <a:cs typeface="Times New Roman"/>
                <a:sym typeface="Times New Roman"/>
              </a:rPr>
              <a:t>		</a:t>
            </a:r>
            <a:r>
              <a:rPr lang="en-US" sz="3200" dirty="0">
                <a:latin typeface="Times New Roman"/>
                <a:ea typeface="Times New Roman"/>
                <a:cs typeface="Times New Roman"/>
                <a:sym typeface="Times New Roman"/>
              </a:rPr>
              <a:t>MEDIA</a:t>
            </a:r>
            <a:r>
              <a:rPr lang="en" sz="3200" dirty="0">
                <a:latin typeface="Times New Roman"/>
                <a:ea typeface="Times New Roman"/>
                <a:cs typeface="Times New Roman"/>
                <a:sym typeface="Times New Roman"/>
              </a:rPr>
              <a:t/>
            </a:r>
            <a:br>
              <a:rPr lang="en" sz="3200" dirty="0">
                <a:latin typeface="Times New Roman"/>
                <a:ea typeface="Times New Roman"/>
                <a:cs typeface="Times New Roman"/>
                <a:sym typeface="Times New Roman"/>
              </a:rPr>
            </a:br>
            <a:endParaRPr lang="en" dirty="0">
              <a:latin typeface="Times New Roman"/>
              <a:ea typeface="Times New Roman"/>
              <a:cs typeface="Times New Roman"/>
              <a:sym typeface="Times New Roman"/>
            </a:endParaRPr>
          </a:p>
        </p:txBody>
      </p:sp>
      <p:sp>
        <p:nvSpPr>
          <p:cNvPr id="77" name="Shape 77"/>
          <p:cNvSpPr txBox="1">
            <a:spLocks noGrp="1"/>
          </p:cNvSpPr>
          <p:nvPr>
            <p:ph type="body" idx="1"/>
          </p:nvPr>
        </p:nvSpPr>
        <p:spPr>
          <a:xfrm>
            <a:off x="905600" y="1496291"/>
            <a:ext cx="2869800" cy="324425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Newspapers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Magazines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Television</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Websites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Social media</a:t>
            </a:r>
          </a:p>
        </p:txBody>
      </p:sp>
      <p:sp>
        <p:nvSpPr>
          <p:cNvPr id="78" name="Shape 78"/>
          <p:cNvSpPr txBox="1">
            <a:spLocks noGrp="1"/>
          </p:cNvSpPr>
          <p:nvPr>
            <p:ph type="body" idx="1"/>
          </p:nvPr>
        </p:nvSpPr>
        <p:spPr>
          <a:xfrm>
            <a:off x="4844050" y="1496291"/>
            <a:ext cx="2869800" cy="3244259"/>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Webcasts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Blogs</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Radio</a:t>
            </a:r>
          </a:p>
          <a:p>
            <a:pPr marL="457200" lvl="0" indent="-419100" rtl="0">
              <a:spcBef>
                <a:spcPts val="0"/>
              </a:spcBef>
              <a:buClr>
                <a:srgbClr val="000000"/>
              </a:buClr>
              <a:buSzPct val="100000"/>
              <a:buFont typeface="Times New Roman"/>
            </a:pPr>
            <a:r>
              <a:rPr lang="en" sz="2800" dirty="0">
                <a:solidFill>
                  <a:srgbClr val="000000"/>
                </a:solidFill>
                <a:highlight>
                  <a:srgbClr val="FFFFFF"/>
                </a:highlight>
                <a:latin typeface="Times New Roman"/>
                <a:ea typeface="Times New Roman"/>
                <a:cs typeface="Times New Roman"/>
                <a:sym typeface="Times New Roman"/>
              </a:rPr>
              <a:t>Podcasts</a:t>
            </a:r>
          </a:p>
        </p:txBody>
      </p:sp>
      <p:sp>
        <p:nvSpPr>
          <p:cNvPr id="79" name="Shape 79"/>
          <p:cNvSpPr txBox="1"/>
          <p:nvPr/>
        </p:nvSpPr>
        <p:spPr>
          <a:xfrm>
            <a:off x="2189900" y="1265286"/>
            <a:ext cx="3171000" cy="443719"/>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endParaRPr lang="en" sz="4800" dirty="0">
              <a:solidFill>
                <a:schemeClr val="dk2"/>
              </a:solidFill>
              <a:latin typeface="Times New Roman"/>
              <a:ea typeface="Times New Roman"/>
              <a:cs typeface="Times New Roman"/>
              <a:sym typeface="Times New Roman"/>
            </a:endParaRP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BREAK THAT DOWN:</a:t>
            </a:r>
          </a:p>
        </p:txBody>
      </p:sp>
      <p:sp>
        <p:nvSpPr>
          <p:cNvPr id="85" name="Shape 85"/>
          <p:cNvSpPr txBox="1">
            <a:spLocks noGrp="1"/>
          </p:cNvSpPr>
          <p:nvPr>
            <p:ph type="body" idx="1"/>
          </p:nvPr>
        </p:nvSpPr>
        <p:spPr>
          <a:xfrm>
            <a:off x="2687250" y="1997675"/>
            <a:ext cx="2869800" cy="2742900"/>
          </a:xfrm>
          <a:prstGeom prst="rect">
            <a:avLst/>
          </a:prstGeom>
        </p:spPr>
        <p:txBody>
          <a:bodyPr lIns="91425" tIns="91425" rIns="91425" bIns="91425" anchor="t" anchorCtr="0">
            <a:noAutofit/>
          </a:bodyPr>
          <a:lstStyle/>
          <a:p>
            <a:pPr marL="457200" lvl="0" indent="-419100" rtl="0">
              <a:spcBef>
                <a:spcPts val="0"/>
              </a:spcBef>
              <a:buClr>
                <a:srgbClr val="000000"/>
              </a:buClr>
              <a:buSzPct val="100000"/>
              <a:buFont typeface="Times New Roman"/>
            </a:pPr>
            <a:r>
              <a:rPr lang="en" sz="3000">
                <a:solidFill>
                  <a:srgbClr val="000000"/>
                </a:solidFill>
                <a:highlight>
                  <a:srgbClr val="FFFFFF"/>
                </a:highlight>
                <a:latin typeface="Times New Roman"/>
                <a:ea typeface="Times New Roman"/>
                <a:cs typeface="Times New Roman"/>
                <a:sym typeface="Times New Roman"/>
              </a:rPr>
              <a:t>Analyze</a:t>
            </a:r>
          </a:p>
          <a:p>
            <a:pPr marL="457200" lvl="0" indent="-419100" rtl="0">
              <a:spcBef>
                <a:spcPts val="0"/>
              </a:spcBef>
              <a:buClr>
                <a:srgbClr val="000000"/>
              </a:buClr>
              <a:buSzPct val="100000"/>
              <a:buFont typeface="Times New Roman"/>
            </a:pPr>
            <a:r>
              <a:rPr lang="en" sz="3000">
                <a:solidFill>
                  <a:srgbClr val="000000"/>
                </a:solidFill>
                <a:highlight>
                  <a:srgbClr val="FFFFFF"/>
                </a:highlight>
                <a:latin typeface="Times New Roman"/>
                <a:ea typeface="Times New Roman"/>
                <a:cs typeface="Times New Roman"/>
                <a:sym typeface="Times New Roman"/>
              </a:rPr>
              <a:t>Evaluate</a:t>
            </a:r>
          </a:p>
          <a:p>
            <a:pPr marL="457200" lvl="0" indent="-419100" rtl="0">
              <a:spcBef>
                <a:spcPts val="0"/>
              </a:spcBef>
              <a:buClr>
                <a:srgbClr val="000000"/>
              </a:buClr>
              <a:buSzPct val="100000"/>
              <a:buFont typeface="Times New Roman"/>
            </a:pPr>
            <a:r>
              <a:rPr lang="en" sz="3000">
                <a:solidFill>
                  <a:srgbClr val="000000"/>
                </a:solidFill>
                <a:highlight>
                  <a:srgbClr val="FFFFFF"/>
                </a:highlight>
                <a:latin typeface="Times New Roman"/>
                <a:ea typeface="Times New Roman"/>
                <a:cs typeface="Times New Roman"/>
                <a:sym typeface="Times New Roman"/>
              </a:rPr>
              <a:t>Interpret</a:t>
            </a:r>
          </a:p>
          <a:p>
            <a:pPr marL="457200" lvl="0" indent="-419100" rtl="0">
              <a:spcBef>
                <a:spcPts val="0"/>
              </a:spcBef>
              <a:buClr>
                <a:srgbClr val="000000"/>
              </a:buClr>
              <a:buSzPct val="100000"/>
              <a:buFont typeface="Times New Roman"/>
            </a:pPr>
            <a:r>
              <a:rPr lang="en" sz="3000">
                <a:solidFill>
                  <a:srgbClr val="000000"/>
                </a:solidFill>
                <a:highlight>
                  <a:srgbClr val="FFFFFF"/>
                </a:highlight>
                <a:latin typeface="Times New Roman"/>
                <a:ea typeface="Times New Roman"/>
                <a:cs typeface="Times New Roman"/>
                <a:sym typeface="Times New Roman"/>
              </a:rPr>
              <a:t>Judge</a:t>
            </a:r>
          </a:p>
        </p:txBody>
      </p:sp>
      <p:sp>
        <p:nvSpPr>
          <p:cNvPr id="86" name="Shape 86"/>
          <p:cNvSpPr txBox="1"/>
          <p:nvPr/>
        </p:nvSpPr>
        <p:spPr>
          <a:xfrm>
            <a:off x="530250" y="1086937"/>
            <a:ext cx="8409900" cy="841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Clr>
                <a:schemeClr val="dk2"/>
              </a:buClr>
              <a:buSzPct val="25000"/>
              <a:buFont typeface="Arial"/>
              <a:buNone/>
            </a:pPr>
            <a:r>
              <a:rPr lang="en" sz="4800">
                <a:solidFill>
                  <a:schemeClr val="dk2"/>
                </a:solidFill>
                <a:latin typeface="Times New Roman"/>
                <a:ea typeface="Times New Roman"/>
                <a:cs typeface="Times New Roman"/>
                <a:sym typeface="Times New Roman"/>
              </a:rPr>
              <a:t>CRITICAL THINKING SKILLS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2647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BREAK THAT DOWN:</a:t>
            </a:r>
          </a:p>
        </p:txBody>
      </p:sp>
      <p:sp>
        <p:nvSpPr>
          <p:cNvPr id="92" name="Shape 92"/>
          <p:cNvSpPr txBox="1">
            <a:spLocks noGrp="1"/>
          </p:cNvSpPr>
          <p:nvPr>
            <p:ph type="body" idx="1"/>
          </p:nvPr>
        </p:nvSpPr>
        <p:spPr>
          <a:xfrm>
            <a:off x="481375" y="1785575"/>
            <a:ext cx="2551800" cy="2742900"/>
          </a:xfrm>
          <a:prstGeom prst="rect">
            <a:avLst/>
          </a:prstGeom>
        </p:spPr>
        <p:txBody>
          <a:bodyPr lIns="91425" tIns="91425" rIns="91425" bIns="91425" anchor="t" anchorCtr="0">
            <a:noAutofit/>
          </a:bodyPr>
          <a:lstStyle/>
          <a:p>
            <a:pPr lvl="0" rtl="0">
              <a:spcBef>
                <a:spcPts val="0"/>
              </a:spcBef>
              <a:buNone/>
            </a:pPr>
            <a:r>
              <a:rPr lang="en" sz="2400" dirty="0">
                <a:solidFill>
                  <a:srgbClr val="000000"/>
                </a:solidFill>
                <a:highlight>
                  <a:srgbClr val="FFFFFF"/>
                </a:highlight>
                <a:latin typeface="Times New Roman"/>
                <a:ea typeface="Times New Roman"/>
                <a:cs typeface="Times New Roman"/>
                <a:sym typeface="Times New Roman"/>
              </a:rPr>
              <a:t>A thing that INDISPUTABLY the case</a:t>
            </a:r>
          </a:p>
        </p:txBody>
      </p:sp>
      <p:sp>
        <p:nvSpPr>
          <p:cNvPr id="93" name="Shape 93"/>
          <p:cNvSpPr txBox="1"/>
          <p:nvPr/>
        </p:nvSpPr>
        <p:spPr>
          <a:xfrm>
            <a:off x="530250" y="1086950"/>
            <a:ext cx="2046900" cy="841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3600">
                <a:solidFill>
                  <a:schemeClr val="dk2"/>
                </a:solidFill>
                <a:latin typeface="Times New Roman"/>
                <a:ea typeface="Times New Roman"/>
                <a:cs typeface="Times New Roman"/>
                <a:sym typeface="Times New Roman"/>
              </a:rPr>
              <a:t>FACT</a:t>
            </a:r>
          </a:p>
        </p:txBody>
      </p:sp>
      <p:sp>
        <p:nvSpPr>
          <p:cNvPr id="94" name="Shape 94"/>
          <p:cNvSpPr txBox="1"/>
          <p:nvPr/>
        </p:nvSpPr>
        <p:spPr>
          <a:xfrm>
            <a:off x="2873875" y="1086950"/>
            <a:ext cx="2986800" cy="841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3600">
                <a:solidFill>
                  <a:schemeClr val="dk2"/>
                </a:solidFill>
                <a:latin typeface="Times New Roman"/>
                <a:ea typeface="Times New Roman"/>
                <a:cs typeface="Times New Roman"/>
                <a:sym typeface="Times New Roman"/>
              </a:rPr>
              <a:t>OPINION</a:t>
            </a:r>
          </a:p>
        </p:txBody>
      </p:sp>
      <p:sp>
        <p:nvSpPr>
          <p:cNvPr id="95" name="Shape 95"/>
          <p:cNvSpPr txBox="1"/>
          <p:nvPr/>
        </p:nvSpPr>
        <p:spPr>
          <a:xfrm>
            <a:off x="5944950" y="1086950"/>
            <a:ext cx="2986800" cy="841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3600">
                <a:solidFill>
                  <a:schemeClr val="dk2"/>
                </a:solidFill>
                <a:latin typeface="Times New Roman"/>
                <a:ea typeface="Times New Roman"/>
                <a:cs typeface="Times New Roman"/>
                <a:sym typeface="Times New Roman"/>
              </a:rPr>
              <a:t>ASSERTION</a:t>
            </a:r>
          </a:p>
        </p:txBody>
      </p:sp>
      <p:cxnSp>
        <p:nvCxnSpPr>
          <p:cNvPr id="96" name="Shape 96"/>
          <p:cNvCxnSpPr/>
          <p:nvPr/>
        </p:nvCxnSpPr>
        <p:spPr>
          <a:xfrm>
            <a:off x="3107300" y="1781775"/>
            <a:ext cx="0" cy="2640600"/>
          </a:xfrm>
          <a:prstGeom prst="straightConnector1">
            <a:avLst/>
          </a:prstGeom>
          <a:noFill/>
          <a:ln w="9525" cap="flat" cmpd="sng">
            <a:solidFill>
              <a:schemeClr val="dk2"/>
            </a:solidFill>
            <a:prstDash val="solid"/>
            <a:round/>
            <a:headEnd type="none" w="lg" len="lg"/>
            <a:tailEnd type="none" w="lg" len="lg"/>
          </a:ln>
        </p:spPr>
      </p:cxnSp>
      <p:sp>
        <p:nvSpPr>
          <p:cNvPr id="97" name="Shape 97"/>
          <p:cNvSpPr txBox="1">
            <a:spLocks noGrp="1"/>
          </p:cNvSpPr>
          <p:nvPr>
            <p:ph type="body" idx="1"/>
          </p:nvPr>
        </p:nvSpPr>
        <p:spPr>
          <a:xfrm>
            <a:off x="3250225" y="1730625"/>
            <a:ext cx="2551800" cy="2742900"/>
          </a:xfrm>
          <a:prstGeom prst="rect">
            <a:avLst/>
          </a:prstGeom>
        </p:spPr>
        <p:txBody>
          <a:bodyPr lIns="91425" tIns="91425" rIns="91425" bIns="91425" anchor="t" anchorCtr="0">
            <a:noAutofit/>
          </a:bodyPr>
          <a:lstStyle/>
          <a:p>
            <a:pPr lvl="0" rtl="0">
              <a:spcBef>
                <a:spcPts val="0"/>
              </a:spcBef>
              <a:buNone/>
            </a:pPr>
            <a:r>
              <a:rPr lang="en" sz="2400" dirty="0">
                <a:solidFill>
                  <a:srgbClr val="222222"/>
                </a:solidFill>
                <a:highlight>
                  <a:srgbClr val="FFFFFF"/>
                </a:highlight>
                <a:latin typeface="Times New Roman"/>
                <a:ea typeface="Times New Roman"/>
                <a:cs typeface="Times New Roman"/>
                <a:sym typeface="Times New Roman"/>
              </a:rPr>
              <a:t>a view or judgment formed about something, not necessarily based on fact or knowledge</a:t>
            </a:r>
          </a:p>
        </p:txBody>
      </p:sp>
      <p:sp>
        <p:nvSpPr>
          <p:cNvPr id="98" name="Shape 98"/>
          <p:cNvSpPr txBox="1">
            <a:spLocks noGrp="1"/>
          </p:cNvSpPr>
          <p:nvPr>
            <p:ph type="body" idx="1"/>
          </p:nvPr>
        </p:nvSpPr>
        <p:spPr>
          <a:xfrm>
            <a:off x="6157400" y="1785575"/>
            <a:ext cx="2551800" cy="2742900"/>
          </a:xfrm>
          <a:prstGeom prst="rect">
            <a:avLst/>
          </a:prstGeom>
        </p:spPr>
        <p:txBody>
          <a:bodyPr lIns="91425" tIns="91425" rIns="91425" bIns="91425" anchor="t" anchorCtr="0">
            <a:noAutofit/>
          </a:bodyPr>
          <a:lstStyle/>
          <a:p>
            <a:pPr lvl="0" rtl="0">
              <a:spcBef>
                <a:spcPts val="0"/>
              </a:spcBef>
              <a:buNone/>
            </a:pPr>
            <a:r>
              <a:rPr lang="en" sz="2400">
                <a:solidFill>
                  <a:srgbClr val="000000"/>
                </a:solidFill>
                <a:highlight>
                  <a:srgbClr val="FFFFFF"/>
                </a:highlight>
                <a:latin typeface="Times New Roman"/>
                <a:ea typeface="Times New Roman"/>
                <a:cs typeface="Times New Roman"/>
                <a:sym typeface="Times New Roman"/>
              </a:rPr>
              <a:t>a positive statement or declaration, often without support or reason</a:t>
            </a:r>
          </a:p>
        </p:txBody>
      </p:sp>
      <p:cxnSp>
        <p:nvCxnSpPr>
          <p:cNvPr id="99" name="Shape 99"/>
          <p:cNvCxnSpPr/>
          <p:nvPr/>
        </p:nvCxnSpPr>
        <p:spPr>
          <a:xfrm>
            <a:off x="5944950" y="1781775"/>
            <a:ext cx="0" cy="2640600"/>
          </a:xfrm>
          <a:prstGeom prst="straightConnector1">
            <a:avLst/>
          </a:prstGeom>
          <a:noFill/>
          <a:ln w="9525" cap="flat" cmpd="sng">
            <a:solidFill>
              <a:schemeClr val="dk2"/>
            </a:solidFill>
            <a:prstDash val="solid"/>
            <a:round/>
            <a:headEnd type="none" w="lg" len="lg"/>
            <a:tailEnd type="none" w="lg" len="lg"/>
          </a:ln>
        </p:spPr>
      </p:cxn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BREAK THAT DOWN:</a:t>
            </a:r>
          </a:p>
        </p:txBody>
      </p:sp>
      <p:sp>
        <p:nvSpPr>
          <p:cNvPr id="105" name="Shape 105"/>
          <p:cNvSpPr txBox="1">
            <a:spLocks noGrp="1"/>
          </p:cNvSpPr>
          <p:nvPr>
            <p:ph type="body" idx="1"/>
          </p:nvPr>
        </p:nvSpPr>
        <p:spPr>
          <a:xfrm>
            <a:off x="1484725" y="1997675"/>
            <a:ext cx="7221900" cy="2742900"/>
          </a:xfrm>
          <a:prstGeom prst="rect">
            <a:avLst/>
          </a:prstGeom>
        </p:spPr>
        <p:txBody>
          <a:bodyPr lIns="91425" tIns="91425" rIns="91425" bIns="91425" anchor="t" anchorCtr="0">
            <a:noAutofit/>
          </a:bodyPr>
          <a:lstStyle/>
          <a:p>
            <a:pPr lvl="0" rtl="0">
              <a:spcBef>
                <a:spcPts val="0"/>
              </a:spcBef>
              <a:buNone/>
            </a:pPr>
            <a:r>
              <a:rPr lang="en-US" sz="2400" dirty="0" smtClean="0">
                <a:solidFill>
                  <a:srgbClr val="000000"/>
                </a:solidFill>
                <a:highlight>
                  <a:srgbClr val="FFFFFF"/>
                </a:highlight>
                <a:latin typeface="Times New Roman"/>
                <a:ea typeface="Times New Roman"/>
                <a:cs typeface="Times New Roman"/>
                <a:sym typeface="Times New Roman"/>
              </a:rPr>
              <a:t>The a</a:t>
            </a:r>
            <a:r>
              <a:rPr lang="en" sz="2400" dirty="0" smtClean="0">
                <a:solidFill>
                  <a:srgbClr val="000000"/>
                </a:solidFill>
                <a:highlight>
                  <a:srgbClr val="FFFFFF"/>
                </a:highlight>
                <a:latin typeface="Times New Roman"/>
                <a:ea typeface="Times New Roman"/>
                <a:cs typeface="Times New Roman"/>
                <a:sym typeface="Times New Roman"/>
              </a:rPr>
              <a:t>bility </a:t>
            </a:r>
            <a:r>
              <a:rPr lang="en" sz="2400" dirty="0">
                <a:solidFill>
                  <a:srgbClr val="000000"/>
                </a:solidFill>
                <a:highlight>
                  <a:srgbClr val="FFFFFF"/>
                </a:highlight>
                <a:latin typeface="Times New Roman"/>
                <a:ea typeface="Times New Roman"/>
                <a:cs typeface="Times New Roman"/>
                <a:sym typeface="Times New Roman"/>
              </a:rPr>
              <a:t>to be trusted for accuracy and honesty.</a:t>
            </a:r>
          </a:p>
        </p:txBody>
      </p:sp>
      <p:sp>
        <p:nvSpPr>
          <p:cNvPr id="106" name="Shape 106"/>
          <p:cNvSpPr txBox="1"/>
          <p:nvPr/>
        </p:nvSpPr>
        <p:spPr>
          <a:xfrm>
            <a:off x="530250" y="1086937"/>
            <a:ext cx="8409900" cy="841500"/>
          </a:xfrm>
          <a:prstGeom prst="rect">
            <a:avLst/>
          </a:prstGeom>
          <a:noFill/>
          <a:ln>
            <a:noFill/>
          </a:ln>
        </p:spPr>
        <p:txBody>
          <a:bodyPr lIns="91425" tIns="91425" rIns="91425" bIns="91425" anchor="t" anchorCtr="0">
            <a:noAutofit/>
          </a:bodyPr>
          <a:lstStyle/>
          <a:p>
            <a:pPr lvl="0" algn="ctr" rtl="0">
              <a:lnSpc>
                <a:spcPct val="115000"/>
              </a:lnSpc>
              <a:spcBef>
                <a:spcPts val="0"/>
              </a:spcBef>
              <a:spcAft>
                <a:spcPts val="1600"/>
              </a:spcAft>
              <a:buNone/>
            </a:pPr>
            <a:r>
              <a:rPr lang="en" sz="4800">
                <a:solidFill>
                  <a:schemeClr val="dk2"/>
                </a:solidFill>
                <a:latin typeface="Times New Roman"/>
                <a:ea typeface="Times New Roman"/>
                <a:cs typeface="Times New Roman"/>
                <a:sym typeface="Times New Roman"/>
              </a:rPr>
              <a:t>RELIABILITY</a:t>
            </a:r>
          </a:p>
        </p:txBody>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SO BASICALLY:</a:t>
            </a:r>
          </a:p>
        </p:txBody>
      </p:sp>
      <p:sp>
        <p:nvSpPr>
          <p:cNvPr id="112" name="Shape 112"/>
          <p:cNvSpPr txBox="1">
            <a:spLocks noGrp="1"/>
          </p:cNvSpPr>
          <p:nvPr>
            <p:ph type="body" idx="1"/>
          </p:nvPr>
        </p:nvSpPr>
        <p:spPr>
          <a:xfrm>
            <a:off x="311700" y="896035"/>
            <a:ext cx="8520600" cy="4109890"/>
          </a:xfrm>
          <a:prstGeom prst="rect">
            <a:avLst/>
          </a:prstGeom>
        </p:spPr>
        <p:txBody>
          <a:bodyPr lIns="91425" tIns="91425" rIns="91425" bIns="91425" anchor="t" anchorCtr="0">
            <a:noAutofit/>
          </a:bodyPr>
          <a:lstStyle/>
          <a:p>
            <a:pPr lvl="0" rtl="0">
              <a:spcBef>
                <a:spcPts val="0"/>
              </a:spcBef>
              <a:buNone/>
            </a:pPr>
            <a:r>
              <a:rPr lang="en" sz="3000" dirty="0">
                <a:solidFill>
                  <a:srgbClr val="000000"/>
                </a:solidFill>
                <a:highlight>
                  <a:srgbClr val="FFFFFF"/>
                </a:highlight>
                <a:latin typeface="Times New Roman"/>
                <a:ea typeface="Times New Roman"/>
                <a:cs typeface="Times New Roman"/>
                <a:sym typeface="Times New Roman"/>
              </a:rPr>
              <a:t>NEWS LITERACY: </a:t>
            </a:r>
            <a:r>
              <a:rPr lang="en" sz="2400" dirty="0">
                <a:solidFill>
                  <a:srgbClr val="000000"/>
                </a:solidFill>
                <a:highlight>
                  <a:srgbClr val="FFFFFF"/>
                </a:highlight>
                <a:latin typeface="Times New Roman"/>
                <a:ea typeface="Times New Roman"/>
                <a:cs typeface="Times New Roman"/>
                <a:sym typeface="Times New Roman"/>
              </a:rPr>
              <a:t>Evaluation, analysis, judgement and interpretation of newspapers, websites, magazine, webcasts, blogs, </a:t>
            </a:r>
            <a:r>
              <a:rPr lang="en-US" sz="2400" dirty="0" smtClean="0">
                <a:solidFill>
                  <a:srgbClr val="000000"/>
                </a:solidFill>
                <a:highlight>
                  <a:srgbClr val="FFFFFF"/>
                </a:highlight>
                <a:latin typeface="Times New Roman"/>
                <a:ea typeface="Times New Roman"/>
                <a:cs typeface="Times New Roman"/>
                <a:sym typeface="Times New Roman"/>
              </a:rPr>
              <a:t>television, </a:t>
            </a:r>
            <a:r>
              <a:rPr lang="en" sz="2400" dirty="0" smtClean="0">
                <a:solidFill>
                  <a:srgbClr val="000000"/>
                </a:solidFill>
                <a:highlight>
                  <a:srgbClr val="FFFFFF"/>
                </a:highlight>
                <a:latin typeface="Times New Roman"/>
                <a:ea typeface="Times New Roman"/>
                <a:cs typeface="Times New Roman"/>
                <a:sym typeface="Times New Roman"/>
              </a:rPr>
              <a:t>radio, </a:t>
            </a:r>
            <a:r>
              <a:rPr lang="en" sz="2400" dirty="0">
                <a:solidFill>
                  <a:srgbClr val="000000"/>
                </a:solidFill>
                <a:highlight>
                  <a:srgbClr val="FFFFFF"/>
                </a:highlight>
                <a:latin typeface="Times New Roman"/>
                <a:ea typeface="Times New Roman"/>
                <a:cs typeface="Times New Roman"/>
                <a:sym typeface="Times New Roman"/>
              </a:rPr>
              <a:t>podcasts and social media in order to determine the ability of </a:t>
            </a:r>
            <a:r>
              <a:rPr lang="en-US" sz="2400" dirty="0" smtClean="0">
                <a:solidFill>
                  <a:srgbClr val="000000"/>
                </a:solidFill>
                <a:highlight>
                  <a:srgbClr val="FFFFFF"/>
                </a:highlight>
                <a:latin typeface="Times New Roman"/>
                <a:ea typeface="Times New Roman"/>
                <a:cs typeface="Times New Roman"/>
                <a:sym typeface="Times New Roman"/>
              </a:rPr>
              <a:t>aforementioned</a:t>
            </a:r>
            <a:r>
              <a:rPr lang="en" sz="2400" dirty="0" smtClean="0">
                <a:solidFill>
                  <a:srgbClr val="000000"/>
                </a:solidFill>
                <a:highlight>
                  <a:srgbClr val="FFFFFF"/>
                </a:highlight>
                <a:latin typeface="Times New Roman"/>
                <a:ea typeface="Times New Roman"/>
                <a:cs typeface="Times New Roman"/>
                <a:sym typeface="Times New Roman"/>
              </a:rPr>
              <a:t> </a:t>
            </a:r>
            <a:r>
              <a:rPr lang="en" sz="2400" dirty="0">
                <a:solidFill>
                  <a:srgbClr val="000000"/>
                </a:solidFill>
                <a:highlight>
                  <a:srgbClr val="FFFFFF"/>
                </a:highlight>
                <a:latin typeface="Times New Roman"/>
                <a:ea typeface="Times New Roman"/>
                <a:cs typeface="Times New Roman"/>
                <a:sym typeface="Times New Roman"/>
              </a:rPr>
              <a:t>media channels to be trusted for accuracy and honesty and evaluated to determine if the thing being analyzed is a thing that is indisputably the case, </a:t>
            </a:r>
            <a:r>
              <a:rPr lang="en" sz="2400" dirty="0">
                <a:solidFill>
                  <a:srgbClr val="222222"/>
                </a:solidFill>
                <a:highlight>
                  <a:srgbClr val="FFFFFF"/>
                </a:highlight>
                <a:latin typeface="Times New Roman"/>
                <a:ea typeface="Times New Roman"/>
                <a:cs typeface="Times New Roman"/>
                <a:sym typeface="Times New Roman"/>
              </a:rPr>
              <a:t>a view or judgment formed about something, not necessarily based on fact or knowledge</a:t>
            </a:r>
            <a:r>
              <a:rPr lang="en" sz="2400" dirty="0">
                <a:latin typeface="Times New Roman"/>
                <a:ea typeface="Times New Roman"/>
                <a:cs typeface="Times New Roman"/>
                <a:sym typeface="Times New Roman"/>
              </a:rPr>
              <a:t> or </a:t>
            </a:r>
            <a:r>
              <a:rPr lang="en" sz="2400" dirty="0">
                <a:highlight>
                  <a:srgbClr val="FFFFFF"/>
                </a:highlight>
                <a:latin typeface="Times New Roman"/>
                <a:ea typeface="Times New Roman"/>
                <a:cs typeface="Times New Roman"/>
                <a:sym typeface="Times New Roman"/>
              </a:rPr>
              <a:t>a positive statement or declaration, often without support or reason.</a:t>
            </a: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rtl="0">
              <a:spcBef>
                <a:spcPts val="0"/>
              </a:spcBef>
              <a:buNone/>
            </a:pPr>
            <a:r>
              <a:rPr lang="en">
                <a:latin typeface="Times New Roman"/>
                <a:ea typeface="Times New Roman"/>
                <a:cs typeface="Times New Roman"/>
                <a:sym typeface="Times New Roman"/>
              </a:rPr>
              <a:t>WHAT THE WHAT???</a:t>
            </a:r>
          </a:p>
        </p:txBody>
      </p:sp>
      <p:sp>
        <p:nvSpPr>
          <p:cNvPr id="118" name="Shape 118"/>
          <p:cNvSpPr txBox="1">
            <a:spLocks noGrp="1"/>
          </p:cNvSpPr>
          <p:nvPr>
            <p:ph type="body" idx="1"/>
          </p:nvPr>
        </p:nvSpPr>
        <p:spPr>
          <a:xfrm>
            <a:off x="311700" y="1234075"/>
            <a:ext cx="8520600" cy="3334800"/>
          </a:xfrm>
          <a:prstGeom prst="rect">
            <a:avLst/>
          </a:prstGeom>
        </p:spPr>
        <p:txBody>
          <a:bodyPr lIns="91425" tIns="91425" rIns="91425" bIns="91425" anchor="t" anchorCtr="0">
            <a:noAutofit/>
          </a:bodyPr>
          <a:lstStyle/>
          <a:p>
            <a:pPr lvl="0" rtl="0">
              <a:spcBef>
                <a:spcPts val="0"/>
              </a:spcBef>
              <a:buNone/>
            </a:pPr>
            <a:r>
              <a:rPr lang="en" sz="3000" b="1">
                <a:solidFill>
                  <a:srgbClr val="000000"/>
                </a:solidFill>
                <a:highlight>
                  <a:srgbClr val="FFFFFF"/>
                </a:highlight>
                <a:latin typeface="Times New Roman"/>
                <a:ea typeface="Times New Roman"/>
                <a:cs typeface="Times New Roman"/>
                <a:sym typeface="Times New Roman"/>
              </a:rPr>
              <a:t>Let’s make it easy:</a:t>
            </a:r>
            <a:r>
              <a:rPr lang="en" sz="3000">
                <a:solidFill>
                  <a:srgbClr val="000000"/>
                </a:solidFill>
                <a:highlight>
                  <a:srgbClr val="FFFFFF"/>
                </a:highlight>
                <a:latin typeface="Times New Roman"/>
                <a:ea typeface="Times New Roman"/>
                <a:cs typeface="Times New Roman"/>
                <a:sym typeface="Times New Roman"/>
              </a:rPr>
              <a:t> Thinking about what is being presented to you and considering the source to determine the accuracy of the content. </a:t>
            </a:r>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726</Words>
  <Application>Microsoft Macintosh PowerPoint</Application>
  <PresentationFormat>On-screen Show (16:9)</PresentationFormat>
  <Paragraphs>74</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pop</vt:lpstr>
      <vt:lpstr>News Literacy</vt:lpstr>
      <vt:lpstr>A WORD TO THE WISE:</vt:lpstr>
      <vt:lpstr>NEWS LITERACY:</vt:lpstr>
      <vt:lpstr>BREAK THAT DOWN:    MEDIA </vt:lpstr>
      <vt:lpstr>BREAK THAT DOWN:</vt:lpstr>
      <vt:lpstr>BREAK THAT DOWN:</vt:lpstr>
      <vt:lpstr>BREAK THAT DOWN:</vt:lpstr>
      <vt:lpstr>SO BASICALLY:</vt:lpstr>
      <vt:lpstr>WHAT THE WHAT???</vt:lpstr>
      <vt:lpstr>WHY IT MATTERS:</vt:lpstr>
      <vt:lpstr>HOW IT HAS CHANGED:</vt:lpstr>
      <vt:lpstr>SO HOW DO WE BECOME “NEWS LITERATE?”</vt:lpstr>
      <vt:lpstr>SIX PRINCIPLES OF NEWS LITERACY ACCORDING TO THE  RADIO TELEVISION DIGITAL NEWS ASSOCIATION</vt:lpstr>
      <vt:lpstr>Free expression is the foundation - the cornerstone - of democracy</vt:lpstr>
      <vt:lpstr>Discerning fact from opinion is a basic skill and obligation</vt:lpstr>
      <vt:lpstr>People must demand transparency and credibility of information.</vt:lpstr>
      <vt:lpstr>Journalists must engage in “sense-making” activities using the most credible and reliable sources. (Journalists must GET IT RIGHT.)</vt:lpstr>
      <vt:lpstr>Information requires verification in order to be effective.</vt:lpstr>
      <vt:lpstr>Information must flow free and give ALL citizens a voice</vt:lpstr>
      <vt:lpstr>News Literacy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 Literacy</dc:title>
  <cp:lastModifiedBy>Richard Karpel</cp:lastModifiedBy>
  <cp:revision>2</cp:revision>
  <dcterms:modified xsi:type="dcterms:W3CDTF">2016-04-25T20:35:01Z</dcterms:modified>
</cp:coreProperties>
</file>