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6" d="100"/>
          <a:sy n="146" d="100"/>
        </p:scale>
        <p:origin x="-125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2744639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OTHER LEDES </a:t>
            </a:r>
          </a:p>
          <a:p>
            <a:pPr lvl="0">
              <a:spcBef>
                <a:spcPts val="0"/>
              </a:spcBef>
              <a:buNone/>
            </a:pPr>
            <a:r>
              <a:rPr lang="en">
                <a:latin typeface="Times New Roman"/>
                <a:ea typeface="Times New Roman"/>
                <a:cs typeface="Times New Roman"/>
                <a:sym typeface="Times New Roman"/>
              </a:rPr>
              <a:t>AND QUOTES</a:t>
            </a:r>
          </a:p>
        </p:txBody>
      </p:sp>
      <p:sp>
        <p:nvSpPr>
          <p:cNvPr id="59" name="Shape 59"/>
          <p:cNvSpPr txBox="1">
            <a:spLocks noGrp="1"/>
          </p:cNvSpPr>
          <p:nvPr>
            <p:ph type="subTitle" idx="1"/>
          </p:nvPr>
        </p:nvSpPr>
        <p:spPr>
          <a:xfrm>
            <a:off x="344250" y="3550650"/>
            <a:ext cx="4910100" cy="7992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Yet again… there’s more!</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QUOTES DO’S AND DO NOT’S:</a:t>
            </a:r>
          </a:p>
        </p:txBody>
      </p:sp>
      <p:sp>
        <p:nvSpPr>
          <p:cNvPr id="113" name="Shape 113"/>
          <p:cNvSpPr txBox="1">
            <a:spLocks noGrp="1"/>
          </p:cNvSpPr>
          <p:nvPr>
            <p:ph type="body" idx="1"/>
          </p:nvPr>
        </p:nvSpPr>
        <p:spPr>
          <a:xfrm>
            <a:off x="487949" y="1124275"/>
            <a:ext cx="8166775" cy="3629100"/>
          </a:xfrm>
          <a:prstGeom prst="rect">
            <a:avLst/>
          </a:prstGeom>
        </p:spPr>
        <p:txBody>
          <a:bodyPr lIns="91425" tIns="91425" rIns="91425" bIns="91425" anchor="t" anchorCtr="0">
            <a:noAutofit/>
          </a:bodyPr>
          <a:lstStyle/>
          <a:p>
            <a:pPr marL="457200" lvl="0" indent="-381000" rtl="0">
              <a:spcBef>
                <a:spcPts val="0"/>
              </a:spcBef>
              <a:buSzPct val="100000"/>
              <a:buFont typeface="Times New Roman"/>
            </a:pPr>
            <a:r>
              <a:rPr lang="en" sz="2400" dirty="0">
                <a:latin typeface="Times New Roman"/>
                <a:ea typeface="Times New Roman"/>
                <a:cs typeface="Times New Roman"/>
                <a:sym typeface="Times New Roman"/>
              </a:rPr>
              <a:t>Do not use quotes as ledes; also do not use questions as </a:t>
            </a:r>
            <a:r>
              <a:rPr lang="en" sz="2400" dirty="0" smtClean="0">
                <a:latin typeface="Times New Roman"/>
                <a:ea typeface="Times New Roman"/>
                <a:cs typeface="Times New Roman"/>
                <a:sym typeface="Times New Roman"/>
              </a:rPr>
              <a:t>ledes</a:t>
            </a:r>
            <a:r>
              <a:rPr lang="en-US" sz="2400" dirty="0" smtClean="0">
                <a:latin typeface="Times New Roman"/>
                <a:ea typeface="Times New Roman"/>
                <a:cs typeface="Times New Roman"/>
                <a:sym typeface="Times New Roman"/>
              </a:rPr>
              <a:t>.</a:t>
            </a:r>
            <a:endParaRPr lang="en" sz="2400" dirty="0">
              <a:latin typeface="Times New Roman"/>
              <a:ea typeface="Times New Roman"/>
              <a:cs typeface="Times New Roman"/>
              <a:sym typeface="Times New Roman"/>
            </a:endParaRPr>
          </a:p>
          <a:p>
            <a:pPr marL="457200" lvl="0" indent="-381000" rtl="0">
              <a:spcBef>
                <a:spcPts val="0"/>
              </a:spcBef>
              <a:buSzPct val="100000"/>
              <a:buFont typeface="Times New Roman"/>
            </a:pPr>
            <a:r>
              <a:rPr lang="en" sz="2400" dirty="0">
                <a:latin typeface="Times New Roman"/>
                <a:ea typeface="Times New Roman"/>
                <a:cs typeface="Times New Roman"/>
                <a:sym typeface="Times New Roman"/>
              </a:rPr>
              <a:t> Do not use quotes to explain something complex. Paraphrase the quote and break it down so that the audience can understand it.</a:t>
            </a:r>
          </a:p>
          <a:p>
            <a:pPr marL="457200" lvl="0" indent="-381000" rtl="0">
              <a:spcBef>
                <a:spcPts val="0"/>
              </a:spcBef>
              <a:buSzPct val="100000"/>
              <a:buFont typeface="Times New Roman"/>
            </a:pPr>
            <a:r>
              <a:rPr lang="en" sz="2400" dirty="0">
                <a:latin typeface="Times New Roman"/>
                <a:ea typeface="Times New Roman"/>
                <a:cs typeface="Times New Roman"/>
                <a:sym typeface="Times New Roman"/>
              </a:rPr>
              <a:t>ALWAYS make sure your quote has an attribution (is credited to the person who said it)</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OTHER LEDES </a:t>
            </a:r>
          </a:p>
          <a:p>
            <a:pPr lvl="0">
              <a:spcBef>
                <a:spcPts val="0"/>
              </a:spcBef>
              <a:buNone/>
            </a:pPr>
            <a:r>
              <a:rPr lang="en">
                <a:latin typeface="Times New Roman"/>
                <a:ea typeface="Times New Roman"/>
                <a:cs typeface="Times New Roman"/>
                <a:sym typeface="Times New Roman"/>
              </a:rPr>
              <a:t>AND QUOTES</a:t>
            </a:r>
          </a:p>
        </p:txBody>
      </p:sp>
      <p:sp>
        <p:nvSpPr>
          <p:cNvPr id="59" name="Shape 59"/>
          <p:cNvSpPr txBox="1">
            <a:spLocks noGrp="1"/>
          </p:cNvSpPr>
          <p:nvPr>
            <p:ph type="subTitle" idx="1"/>
          </p:nvPr>
        </p:nvSpPr>
        <p:spPr>
          <a:xfrm>
            <a:off x="344250" y="3550650"/>
            <a:ext cx="4910100" cy="799200"/>
          </a:xfrm>
          <a:prstGeom prst="rect">
            <a:avLst/>
          </a:prstGeom>
        </p:spPr>
        <p:txBody>
          <a:bodyPr lIns="91425" tIns="91425" rIns="91425" bIns="91425" anchor="ctr" anchorCtr="0">
            <a:noAutofit/>
          </a:bodyPr>
          <a:lstStyle/>
          <a:p>
            <a:pPr lvl="0">
              <a:spcBef>
                <a:spcPts val="0"/>
              </a:spcBef>
              <a:buNone/>
            </a:pPr>
            <a:r>
              <a:rPr lang="en">
                <a:latin typeface="Times New Roman"/>
                <a:ea typeface="Times New Roman"/>
                <a:cs typeface="Times New Roman"/>
                <a:sym typeface="Times New Roman"/>
              </a:rPr>
              <a:t>Yet again… there’s more!</a:t>
            </a:r>
          </a:p>
        </p:txBody>
      </p:sp>
    </p:spTree>
    <p:extLst>
      <p:ext uri="{BB962C8B-B14F-4D97-AF65-F5344CB8AC3E}">
        <p14:creationId xmlns:p14="http://schemas.microsoft.com/office/powerpoint/2010/main" val="1699217323"/>
      </p:ext>
    </p:extLst>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WHEN TO USE INVERTED PYRAMID:</a:t>
            </a:r>
          </a:p>
        </p:txBody>
      </p:sp>
      <p:sp>
        <p:nvSpPr>
          <p:cNvPr id="65" name="Shape 65"/>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buNone/>
            </a:pPr>
            <a:r>
              <a:rPr lang="en" sz="2400" dirty="0">
                <a:solidFill>
                  <a:srgbClr val="000000"/>
                </a:solidFill>
                <a:highlight>
                  <a:srgbClr val="FFFFFF"/>
                </a:highlight>
                <a:latin typeface="Times New Roman"/>
                <a:ea typeface="Times New Roman"/>
                <a:cs typeface="Times New Roman"/>
                <a:sym typeface="Times New Roman"/>
              </a:rPr>
              <a:t>Breaking news stories </a:t>
            </a:r>
            <a:r>
              <a:rPr lang="en-US" sz="2400" dirty="0">
                <a:solidFill>
                  <a:srgbClr val="000000"/>
                </a:solidFill>
                <a:highlight>
                  <a:srgbClr val="FFFFFF"/>
                </a:highlight>
                <a:latin typeface="Times New Roman"/>
                <a:ea typeface="Times New Roman"/>
                <a:cs typeface="Times New Roman"/>
                <a:sym typeface="Times New Roman"/>
              </a:rPr>
              <a:t/>
            </a:r>
            <a:br>
              <a:rPr lang="en-US" sz="2400" dirty="0">
                <a:solidFill>
                  <a:srgbClr val="000000"/>
                </a:solidFill>
                <a:highlight>
                  <a:srgbClr val="FFFFFF"/>
                </a:highlight>
                <a:latin typeface="Times New Roman"/>
                <a:ea typeface="Times New Roman"/>
                <a:cs typeface="Times New Roman"/>
                <a:sym typeface="Times New Roman"/>
              </a:rPr>
            </a:br>
            <a:r>
              <a:rPr lang="en-US" sz="2400" dirty="0" smtClean="0">
                <a:solidFill>
                  <a:srgbClr val="000000"/>
                </a:solidFill>
                <a:highlight>
                  <a:srgbClr val="FFFFFF"/>
                </a:highlight>
                <a:latin typeface="Times New Roman"/>
                <a:ea typeface="Times New Roman"/>
                <a:cs typeface="Times New Roman"/>
                <a:sym typeface="Times New Roman"/>
              </a:rPr>
              <a:t>	</a:t>
            </a:r>
            <a:r>
              <a:rPr lang="en-US" sz="2400" dirty="0">
                <a:solidFill>
                  <a:srgbClr val="000000"/>
                </a:solidFill>
                <a:highlight>
                  <a:srgbClr val="FFFFFF"/>
                </a:highlight>
                <a:latin typeface="Times New Roman"/>
                <a:ea typeface="Times New Roman"/>
                <a:cs typeface="Times New Roman"/>
                <a:sym typeface="Times New Roman"/>
              </a:rPr>
              <a:t>N</a:t>
            </a:r>
            <a:r>
              <a:rPr lang="en" sz="2400" dirty="0" smtClean="0">
                <a:solidFill>
                  <a:srgbClr val="000000"/>
                </a:solidFill>
                <a:highlight>
                  <a:srgbClr val="FFFFFF"/>
                </a:highlight>
                <a:latin typeface="Times New Roman"/>
                <a:ea typeface="Times New Roman"/>
                <a:cs typeface="Times New Roman"/>
                <a:sym typeface="Times New Roman"/>
              </a:rPr>
              <a:t>ews </a:t>
            </a:r>
            <a:r>
              <a:rPr lang="en" sz="2400" dirty="0">
                <a:solidFill>
                  <a:srgbClr val="000000"/>
                </a:solidFill>
                <a:highlight>
                  <a:srgbClr val="FFFFFF"/>
                </a:highlight>
                <a:latin typeface="Times New Roman"/>
                <a:ea typeface="Times New Roman"/>
                <a:cs typeface="Times New Roman"/>
                <a:sym typeface="Times New Roman"/>
              </a:rPr>
              <a:t>that is happening NOW or has just </a:t>
            </a:r>
            <a:r>
              <a:rPr lang="en" sz="2400" dirty="0" smtClean="0">
                <a:solidFill>
                  <a:srgbClr val="000000"/>
                </a:solidFill>
                <a:highlight>
                  <a:srgbClr val="FFFFFF"/>
                </a:highlight>
                <a:latin typeface="Times New Roman"/>
                <a:ea typeface="Times New Roman"/>
                <a:cs typeface="Times New Roman"/>
                <a:sym typeface="Times New Roman"/>
              </a:rPr>
              <a:t>happened</a:t>
            </a:r>
            <a:endParaRPr lang="en" sz="2400" dirty="0">
              <a:solidFill>
                <a:srgbClr val="000000"/>
              </a:solidFill>
              <a:highlight>
                <a:srgbClr val="FFFFFF"/>
              </a:highlight>
              <a:latin typeface="Times New Roman"/>
              <a:ea typeface="Times New Roman"/>
              <a:cs typeface="Times New Roman"/>
              <a:sym typeface="Times New Roman"/>
            </a:endParaRPr>
          </a:p>
          <a:p>
            <a:pPr lvl="0" rtl="0">
              <a:spcBef>
                <a:spcPts val="0"/>
              </a:spcBef>
            </a:pPr>
            <a:r>
              <a:rPr lang="en-US" sz="2400" dirty="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Accidents</a:t>
            </a:r>
            <a:r>
              <a:rPr lang="en" sz="2400" dirty="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Crime</a:t>
            </a:r>
            <a:r>
              <a:rPr lang="en" sz="2400" dirty="0">
                <a:solidFill>
                  <a:srgbClr val="000000"/>
                </a:solidFill>
                <a:highlight>
                  <a:srgbClr val="FFFFFF"/>
                </a:highlight>
                <a:latin typeface="Times New Roman"/>
                <a:ea typeface="Times New Roman"/>
                <a:cs typeface="Times New Roman"/>
                <a:sym typeface="Times New Roman"/>
              </a:rPr>
              <a:t/>
            </a:r>
            <a:br>
              <a:rPr lang="en" sz="2400" dirty="0">
                <a:solidFill>
                  <a:srgbClr val="000000"/>
                </a:solidFill>
                <a:highlight>
                  <a:srgbClr val="FFFFFF"/>
                </a:highlight>
                <a:latin typeface="Times New Roman"/>
                <a:ea typeface="Times New Roman"/>
                <a:cs typeface="Times New Roman"/>
                <a:sym typeface="Times New Roman"/>
              </a:rPr>
            </a:br>
            <a:r>
              <a:rPr lang="en" sz="2400" dirty="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Fires</a:t>
            </a:r>
            <a:r>
              <a:rPr lang="en" sz="2400" dirty="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Election </a:t>
            </a:r>
            <a:r>
              <a:rPr lang="en" sz="2400" dirty="0">
                <a:solidFill>
                  <a:srgbClr val="000000"/>
                </a:solidFill>
                <a:highlight>
                  <a:srgbClr val="FFFFFF"/>
                </a:highlight>
                <a:latin typeface="Times New Roman"/>
                <a:ea typeface="Times New Roman"/>
                <a:cs typeface="Times New Roman"/>
                <a:sym typeface="Times New Roman"/>
              </a:rPr>
              <a:t>results</a:t>
            </a:r>
            <a:br>
              <a:rPr lang="en" sz="2400" dirty="0">
                <a:solidFill>
                  <a:srgbClr val="000000"/>
                </a:solidFill>
                <a:highlight>
                  <a:srgbClr val="FFFFFF"/>
                </a:highlight>
                <a:latin typeface="Times New Roman"/>
                <a:ea typeface="Times New Roman"/>
                <a:cs typeface="Times New Roman"/>
                <a:sym typeface="Times New Roman"/>
              </a:rPr>
            </a:br>
            <a:r>
              <a:rPr lang="en" sz="2400" dirty="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Verdicts </a:t>
            </a:r>
            <a:r>
              <a:rPr lang="en" sz="2400" dirty="0">
                <a:solidFill>
                  <a:srgbClr val="000000"/>
                </a:solidFill>
                <a:highlight>
                  <a:srgbClr val="FFFFFF"/>
                </a:highlight>
                <a:latin typeface="Times New Roman"/>
                <a:ea typeface="Times New Roman"/>
                <a:cs typeface="Times New Roman"/>
                <a:sym typeface="Times New Roman"/>
              </a:rPr>
              <a:t>in court		</a:t>
            </a:r>
            <a:r>
              <a:rPr lang="en" sz="2400" dirty="0" smtClean="0">
                <a:solidFill>
                  <a:srgbClr val="000000"/>
                </a:solidFill>
                <a:highlight>
                  <a:srgbClr val="FFFFFF"/>
                </a:highlight>
                <a:latin typeface="Times New Roman"/>
                <a:ea typeface="Times New Roman"/>
                <a:cs typeface="Times New Roman"/>
                <a:sym typeface="Times New Roman"/>
              </a:rPr>
              <a:t>Sports </a:t>
            </a:r>
            <a:r>
              <a:rPr lang="en" sz="2400" dirty="0">
                <a:solidFill>
                  <a:srgbClr val="000000"/>
                </a:solidFill>
                <a:highlight>
                  <a:srgbClr val="FFFFFF"/>
                </a:highlight>
                <a:latin typeface="Times New Roman"/>
                <a:ea typeface="Times New Roman"/>
                <a:cs typeface="Times New Roman"/>
                <a:sym typeface="Times New Roman"/>
              </a:rPr>
              <a:t>events</a:t>
            </a:r>
            <a:br>
              <a:rPr lang="en" sz="2400" dirty="0">
                <a:solidFill>
                  <a:srgbClr val="000000"/>
                </a:solidFill>
                <a:highlight>
                  <a:srgbClr val="FFFFFF"/>
                </a:highlight>
                <a:latin typeface="Times New Roman"/>
                <a:ea typeface="Times New Roman"/>
                <a:cs typeface="Times New Roman"/>
                <a:sym typeface="Times New Roman"/>
              </a:rPr>
            </a:br>
            <a:r>
              <a:rPr lang="en" sz="2400" dirty="0">
                <a:solidFill>
                  <a:srgbClr val="000000"/>
                </a:solidFill>
                <a:highlight>
                  <a:srgbClr val="FFFFFF"/>
                </a:highlight>
                <a:latin typeface="Times New Roman"/>
                <a:ea typeface="Times New Roman"/>
                <a:cs typeface="Times New Roman"/>
                <a:sym typeface="Times New Roman"/>
              </a:rPr>
              <a:t>	</a:t>
            </a:r>
            <a:r>
              <a:rPr lang="en" sz="2400" dirty="0" smtClean="0">
                <a:solidFill>
                  <a:srgbClr val="000000"/>
                </a:solidFill>
                <a:highlight>
                  <a:srgbClr val="FFFFFF"/>
                </a:highlight>
                <a:latin typeface="Times New Roman"/>
                <a:ea typeface="Times New Roman"/>
                <a:cs typeface="Times New Roman"/>
                <a:sym typeface="Times New Roman"/>
              </a:rPr>
              <a:t>Business </a:t>
            </a:r>
            <a:r>
              <a:rPr lang="en" sz="2400" dirty="0">
                <a:solidFill>
                  <a:srgbClr val="000000"/>
                </a:solidFill>
                <a:highlight>
                  <a:srgbClr val="FFFFFF"/>
                </a:highlight>
                <a:latin typeface="Times New Roman"/>
                <a:ea typeface="Times New Roman"/>
                <a:cs typeface="Times New Roman"/>
                <a:sym typeface="Times New Roman"/>
              </a:rPr>
              <a:t>events		</a:t>
            </a:r>
            <a:r>
              <a:rPr lang="en" sz="2400" dirty="0" smtClean="0">
                <a:solidFill>
                  <a:srgbClr val="000000"/>
                </a:solidFill>
                <a:highlight>
                  <a:srgbClr val="FFFFFF"/>
                </a:highlight>
                <a:latin typeface="Times New Roman"/>
                <a:ea typeface="Times New Roman"/>
                <a:cs typeface="Times New Roman"/>
                <a:sym typeface="Times New Roman"/>
              </a:rPr>
              <a:t>Straight </a:t>
            </a:r>
            <a:r>
              <a:rPr lang="en" sz="2400" dirty="0">
                <a:solidFill>
                  <a:srgbClr val="000000"/>
                </a:solidFill>
                <a:highlight>
                  <a:srgbClr val="FFFFFF"/>
                </a:highlight>
                <a:latin typeface="Times New Roman"/>
                <a:ea typeface="Times New Roman"/>
                <a:cs typeface="Times New Roman"/>
                <a:sym typeface="Times New Roman"/>
              </a:rPr>
              <a:t>hardline news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55825"/>
            <a:ext cx="8520600" cy="572700"/>
          </a:xfrm>
          <a:prstGeom prst="rect">
            <a:avLst/>
          </a:prstGeom>
        </p:spPr>
        <p:txBody>
          <a:bodyPr lIns="91425" tIns="91425" rIns="91425" bIns="91425" anchor="t" anchorCtr="0">
            <a:noAutofit/>
          </a:bodyPr>
          <a:lstStyle/>
          <a:p>
            <a:pPr lvl="0">
              <a:spcBef>
                <a:spcPts val="0"/>
              </a:spcBef>
              <a:buNone/>
            </a:pPr>
            <a:r>
              <a:rPr lang="en" dirty="0" smtClean="0">
                <a:latin typeface="Times New Roman"/>
                <a:ea typeface="Times New Roman"/>
                <a:cs typeface="Times New Roman"/>
                <a:sym typeface="Times New Roman"/>
              </a:rPr>
              <a:t>VARIATIONS </a:t>
            </a:r>
            <a:r>
              <a:rPr lang="en" dirty="0">
                <a:latin typeface="Times New Roman"/>
                <a:ea typeface="Times New Roman"/>
                <a:cs typeface="Times New Roman"/>
                <a:sym typeface="Times New Roman"/>
              </a:rPr>
              <a:t>ON THE LEDE</a:t>
            </a:r>
          </a:p>
          <a:p>
            <a:pPr lvl="0">
              <a:spcBef>
                <a:spcPts val="0"/>
              </a:spcBef>
              <a:buNone/>
            </a:pPr>
            <a:endParaRPr dirty="0">
              <a:latin typeface="Times New Roman"/>
              <a:ea typeface="Times New Roman"/>
              <a:cs typeface="Times New Roman"/>
              <a:sym typeface="Times New Roman"/>
            </a:endParaRPr>
          </a:p>
        </p:txBody>
      </p:sp>
      <p:sp>
        <p:nvSpPr>
          <p:cNvPr id="71" name="Shape 71"/>
          <p:cNvSpPr txBox="1">
            <a:spLocks noGrp="1"/>
          </p:cNvSpPr>
          <p:nvPr>
            <p:ph type="body" idx="1"/>
          </p:nvPr>
        </p:nvSpPr>
        <p:spPr>
          <a:xfrm>
            <a:off x="311700" y="997600"/>
            <a:ext cx="8520600" cy="333480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Times New Roman"/>
            </a:pPr>
            <a:r>
              <a:rPr lang="en" sz="2400" dirty="0">
                <a:solidFill>
                  <a:srgbClr val="000000"/>
                </a:solidFill>
                <a:latin typeface="Times New Roman"/>
                <a:ea typeface="Times New Roman"/>
                <a:cs typeface="Times New Roman"/>
                <a:sym typeface="Times New Roman"/>
              </a:rPr>
              <a:t>USE WHEN THE NEWS IS NOT URGENT OR </a:t>
            </a:r>
            <a:endParaRPr lang="en-US" sz="2400" dirty="0" smtClean="0">
              <a:solidFill>
                <a:srgbClr val="000000"/>
              </a:solidFill>
              <a:latin typeface="Times New Roman"/>
              <a:ea typeface="Times New Roman"/>
              <a:cs typeface="Times New Roman"/>
              <a:sym typeface="Times New Roman"/>
            </a:endParaRPr>
          </a:p>
          <a:p>
            <a:pPr marL="457200" marR="0" lvl="0" indent="-381000" algn="l" rtl="0">
              <a:lnSpc>
                <a:spcPct val="115000"/>
              </a:lnSpc>
              <a:spcBef>
                <a:spcPts val="0"/>
              </a:spcBef>
              <a:spcAft>
                <a:spcPts val="1600"/>
              </a:spcAft>
              <a:buClr>
                <a:srgbClr val="000000"/>
              </a:buClr>
              <a:buSzPct val="100000"/>
              <a:buFont typeface="Times New Roman"/>
            </a:pPr>
            <a:r>
              <a:rPr lang="en" sz="2400" dirty="0" smtClean="0">
                <a:solidFill>
                  <a:srgbClr val="000000"/>
                </a:solidFill>
                <a:latin typeface="Times New Roman"/>
                <a:ea typeface="Times New Roman"/>
                <a:cs typeface="Times New Roman"/>
                <a:sym typeface="Times New Roman"/>
              </a:rPr>
              <a:t>WHEN </a:t>
            </a:r>
            <a:r>
              <a:rPr lang="en" sz="2400" dirty="0">
                <a:solidFill>
                  <a:srgbClr val="000000"/>
                </a:solidFill>
                <a:latin typeface="Times New Roman"/>
                <a:ea typeface="Times New Roman"/>
                <a:cs typeface="Times New Roman"/>
                <a:sym typeface="Times New Roman"/>
              </a:rPr>
              <a:t>THE STORY IS A FEATURE STORY</a:t>
            </a:r>
          </a:p>
          <a:p>
            <a:pPr marL="914400" marR="0" lvl="1" indent="-381000" algn="l" rtl="0">
              <a:lnSpc>
                <a:spcPct val="115000"/>
              </a:lnSpc>
              <a:spcBef>
                <a:spcPts val="0"/>
              </a:spcBef>
              <a:spcAft>
                <a:spcPts val="1600"/>
              </a:spcAft>
              <a:buClr>
                <a:srgbClr val="000000"/>
              </a:buClr>
              <a:buSzPct val="100000"/>
              <a:buFont typeface="Times New Roman"/>
            </a:pPr>
            <a:r>
              <a:rPr lang="en" sz="2400" dirty="0">
                <a:solidFill>
                  <a:srgbClr val="000000"/>
                </a:solidFill>
                <a:latin typeface="Times New Roman"/>
                <a:ea typeface="Times New Roman"/>
                <a:cs typeface="Times New Roman"/>
                <a:sym typeface="Times New Roman"/>
              </a:rPr>
              <a:t>Delayed lede</a:t>
            </a:r>
          </a:p>
          <a:p>
            <a:pPr marL="914400" marR="0" lvl="1" indent="-381000" algn="l" rtl="0">
              <a:lnSpc>
                <a:spcPct val="115000"/>
              </a:lnSpc>
              <a:spcBef>
                <a:spcPts val="0"/>
              </a:spcBef>
              <a:spcAft>
                <a:spcPts val="1600"/>
              </a:spcAft>
              <a:buClr>
                <a:srgbClr val="000000"/>
              </a:buClr>
              <a:buSzPct val="100000"/>
              <a:buFont typeface="Times New Roman"/>
            </a:pPr>
            <a:r>
              <a:rPr lang="en" sz="2400" dirty="0">
                <a:solidFill>
                  <a:srgbClr val="000000"/>
                </a:solidFill>
                <a:latin typeface="Times New Roman"/>
                <a:ea typeface="Times New Roman"/>
                <a:cs typeface="Times New Roman"/>
                <a:sym typeface="Times New Roman"/>
              </a:rPr>
              <a:t>Suspense lede</a:t>
            </a:r>
          </a:p>
          <a:p>
            <a:pPr marL="914400" marR="0" lvl="1" indent="-381000" algn="l" rtl="0">
              <a:lnSpc>
                <a:spcPct val="115000"/>
              </a:lnSpc>
              <a:spcBef>
                <a:spcPts val="0"/>
              </a:spcBef>
              <a:spcAft>
                <a:spcPts val="1600"/>
              </a:spcAft>
              <a:buClr>
                <a:srgbClr val="000000"/>
              </a:buClr>
              <a:buSzPct val="100000"/>
              <a:buFont typeface="Times New Roman"/>
            </a:pPr>
            <a:r>
              <a:rPr lang="en" sz="2400" dirty="0">
                <a:solidFill>
                  <a:srgbClr val="000000"/>
                </a:solidFill>
                <a:latin typeface="Times New Roman"/>
                <a:ea typeface="Times New Roman"/>
                <a:cs typeface="Times New Roman"/>
                <a:sym typeface="Times New Roman"/>
              </a:rPr>
              <a:t>Descriptive </a:t>
            </a:r>
            <a:r>
              <a:rPr lang="en" sz="2400" dirty="0" smtClean="0">
                <a:solidFill>
                  <a:srgbClr val="000000"/>
                </a:solidFill>
                <a:latin typeface="Times New Roman"/>
                <a:ea typeface="Times New Roman"/>
                <a:cs typeface="Times New Roman"/>
                <a:sym typeface="Times New Roman"/>
              </a:rPr>
              <a:t>lede</a:t>
            </a:r>
            <a:endParaRPr lang="en-US" sz="2400" dirty="0" smtClean="0">
              <a:solidFill>
                <a:srgbClr val="000000"/>
              </a:solidFill>
              <a:latin typeface="Times New Roman"/>
              <a:ea typeface="Times New Roman"/>
              <a:cs typeface="Times New Roman"/>
              <a:sym typeface="Times New Roman"/>
            </a:endParaRPr>
          </a:p>
          <a:p>
            <a:pPr marL="914400" marR="0" lvl="1" indent="-381000" algn="l" rtl="0">
              <a:lnSpc>
                <a:spcPct val="115000"/>
              </a:lnSpc>
              <a:spcBef>
                <a:spcPts val="0"/>
              </a:spcBef>
              <a:spcAft>
                <a:spcPts val="1600"/>
              </a:spcAft>
              <a:buClr>
                <a:srgbClr val="000000"/>
              </a:buClr>
              <a:buSzPct val="100000"/>
              <a:buFont typeface="Times New Roman"/>
            </a:pPr>
            <a:r>
              <a:rPr lang="en-US" sz="2400" dirty="0" smtClean="0">
                <a:solidFill>
                  <a:srgbClr val="000000"/>
                </a:solidFill>
                <a:latin typeface="Times New Roman"/>
                <a:ea typeface="Times New Roman"/>
                <a:cs typeface="Times New Roman"/>
                <a:sym typeface="Times New Roman"/>
              </a:rPr>
              <a:t>Alternative </a:t>
            </a:r>
            <a:r>
              <a:rPr lang="en-US" sz="2400" dirty="0" err="1" smtClean="0">
                <a:solidFill>
                  <a:srgbClr val="000000"/>
                </a:solidFill>
                <a:latin typeface="Times New Roman"/>
                <a:ea typeface="Times New Roman"/>
                <a:cs typeface="Times New Roman"/>
                <a:sym typeface="Times New Roman"/>
              </a:rPr>
              <a:t>leded</a:t>
            </a:r>
            <a:endParaRPr lang="en" sz="2400" dirty="0">
              <a:solidFill>
                <a:srgbClr val="000000"/>
              </a:solidFill>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latin typeface="Times New Roman"/>
              <a:ea typeface="Times New Roman"/>
              <a:cs typeface="Times New Roman"/>
              <a:sym typeface="Times New Roman"/>
            </a:endParaRPr>
          </a:p>
          <a:p>
            <a:pPr marR="0" lvl="0" algn="l" rtl="0">
              <a:lnSpc>
                <a:spcPct val="115000"/>
              </a:lnSpc>
              <a:spcBef>
                <a:spcPts val="0"/>
              </a:spcBef>
              <a:spcAft>
                <a:spcPts val="1600"/>
              </a:spcAft>
              <a:buNone/>
            </a:pPr>
            <a:endParaRPr sz="3000" dirty="0">
              <a:solidFill>
                <a:srgbClr val="000000"/>
              </a:solidFill>
              <a:latin typeface="Times New Roman"/>
              <a:ea typeface="Times New Roman"/>
              <a:cs typeface="Times New Roman"/>
              <a:sym typeface="Times New Roman"/>
            </a:endParaRPr>
          </a:p>
          <a:p>
            <a:pPr marL="0" lvl="0" indent="0">
              <a:spcBef>
                <a:spcPts val="0"/>
              </a:spcBef>
              <a:buNone/>
            </a:pPr>
            <a:endParaRPr sz="3000" dirty="0">
              <a:solidFill>
                <a:srgbClr val="000000"/>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US" sz="2400" dirty="0" smtClean="0">
                <a:latin typeface="Times New Roman"/>
                <a:ea typeface="Times New Roman"/>
                <a:cs typeface="Times New Roman"/>
                <a:sym typeface="Times New Roman"/>
              </a:rPr>
              <a:t>DIFFERENCES OF </a:t>
            </a:r>
            <a:r>
              <a:rPr lang="en" sz="2400" dirty="0" smtClean="0">
                <a:latin typeface="Times New Roman"/>
                <a:ea typeface="Times New Roman"/>
                <a:cs typeface="Times New Roman"/>
                <a:sym typeface="Times New Roman"/>
              </a:rPr>
              <a:t>BREAKING </a:t>
            </a:r>
            <a:r>
              <a:rPr lang="en" sz="2400" dirty="0">
                <a:latin typeface="Times New Roman"/>
                <a:ea typeface="Times New Roman"/>
                <a:cs typeface="Times New Roman"/>
                <a:sym typeface="Times New Roman"/>
              </a:rPr>
              <a:t>NEWS </a:t>
            </a:r>
            <a:r>
              <a:rPr lang="en" sz="2400" dirty="0" smtClean="0">
                <a:latin typeface="Times New Roman"/>
                <a:ea typeface="Times New Roman"/>
                <a:cs typeface="Times New Roman"/>
                <a:sym typeface="Times New Roman"/>
              </a:rPr>
              <a:t> </a:t>
            </a:r>
            <a:r>
              <a:rPr lang="en-US" sz="2400" dirty="0" smtClean="0">
                <a:latin typeface="Times New Roman"/>
                <a:ea typeface="Times New Roman"/>
                <a:cs typeface="Times New Roman"/>
                <a:sym typeface="Times New Roman"/>
              </a:rPr>
              <a:t>VS. </a:t>
            </a:r>
            <a:r>
              <a:rPr lang="en" sz="2400" dirty="0" smtClean="0">
                <a:latin typeface="Times New Roman"/>
                <a:ea typeface="Times New Roman"/>
                <a:cs typeface="Times New Roman"/>
                <a:sym typeface="Times New Roman"/>
              </a:rPr>
              <a:t>FEATURE NEWS</a:t>
            </a:r>
            <a:endParaRPr lang="en" sz="2400" dirty="0">
              <a:latin typeface="Times New Roman"/>
              <a:ea typeface="Times New Roman"/>
              <a:cs typeface="Times New Roman"/>
              <a:sym typeface="Times New Roman"/>
            </a:endParaRPr>
          </a:p>
        </p:txBody>
      </p:sp>
      <p:sp>
        <p:nvSpPr>
          <p:cNvPr id="77" name="Shape 77"/>
          <p:cNvSpPr txBox="1">
            <a:spLocks noGrp="1"/>
          </p:cNvSpPr>
          <p:nvPr>
            <p:ph type="body" idx="1"/>
          </p:nvPr>
        </p:nvSpPr>
        <p:spPr>
          <a:xfrm>
            <a:off x="872550" y="1296205"/>
            <a:ext cx="6921900" cy="3539595"/>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BREAKING NEWS OR HARD NEWS</a:t>
            </a:r>
          </a:p>
          <a:p>
            <a:pPr marL="914400" marR="0" lvl="1" indent="-381000" algn="l" rtl="0">
              <a:lnSpc>
                <a:spcPct val="115000"/>
              </a:lnSpc>
              <a:spcBef>
                <a:spcPts val="0"/>
              </a:spcBef>
              <a:spcAft>
                <a:spcPts val="1600"/>
              </a:spcAft>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Tells about current events that affect the reader</a:t>
            </a:r>
          </a:p>
          <a:p>
            <a:pPr marL="914400" marR="0" lvl="1" indent="-381000" algn="l" rtl="0">
              <a:lnSpc>
                <a:spcPct val="115000"/>
              </a:lnSpc>
              <a:spcBef>
                <a:spcPts val="0"/>
              </a:spcBef>
              <a:spcAft>
                <a:spcPts val="1600"/>
              </a:spcAft>
              <a:buClr>
                <a:srgbClr val="000000"/>
              </a:buClr>
              <a:buSzPct val="100000"/>
              <a:buFont typeface="Times New Roman"/>
            </a:pPr>
            <a:r>
              <a:rPr lang="en-US" sz="2400" dirty="0">
                <a:solidFill>
                  <a:srgbClr val="000000"/>
                </a:solidFill>
                <a:highlight>
                  <a:srgbClr val="FFFFFF"/>
                </a:highlight>
                <a:latin typeface="Times New Roman"/>
                <a:ea typeface="Times New Roman"/>
                <a:cs typeface="Times New Roman"/>
                <a:sym typeface="Times New Roman"/>
              </a:rPr>
              <a:t>T</a:t>
            </a:r>
            <a:r>
              <a:rPr lang="en" sz="2400" dirty="0" smtClean="0">
                <a:solidFill>
                  <a:srgbClr val="000000"/>
                </a:solidFill>
                <a:highlight>
                  <a:srgbClr val="FFFFFF"/>
                </a:highlight>
                <a:latin typeface="Times New Roman"/>
                <a:ea typeface="Times New Roman"/>
                <a:cs typeface="Times New Roman"/>
                <a:sym typeface="Times New Roman"/>
              </a:rPr>
              <a:t>imely </a:t>
            </a:r>
            <a:r>
              <a:rPr lang="en" sz="2400" dirty="0">
                <a:solidFill>
                  <a:srgbClr val="000000"/>
                </a:solidFill>
                <a:highlight>
                  <a:srgbClr val="FFFFFF"/>
                </a:highlight>
                <a:latin typeface="Times New Roman"/>
                <a:ea typeface="Times New Roman"/>
                <a:cs typeface="Times New Roman"/>
                <a:sym typeface="Times New Roman"/>
              </a:rPr>
              <a:t>and concise</a:t>
            </a:r>
          </a:p>
          <a:p>
            <a:pPr marL="457200" marR="0" lvl="0" indent="-381000" algn="l" rtl="0">
              <a:lnSpc>
                <a:spcPct val="115000"/>
              </a:lnSpc>
              <a:spcBef>
                <a:spcPts val="0"/>
              </a:spcBef>
              <a:spcAft>
                <a:spcPts val="1600"/>
              </a:spcAft>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FEATURE NEWS OR SOFT NEWS</a:t>
            </a:r>
          </a:p>
          <a:p>
            <a:pPr marL="914400" marR="0" lvl="1" indent="-381000" algn="l" rtl="0">
              <a:lnSpc>
                <a:spcPct val="115000"/>
              </a:lnSpc>
              <a:spcBef>
                <a:spcPts val="0"/>
              </a:spcBef>
              <a:spcAft>
                <a:spcPts val="1600"/>
              </a:spcAft>
              <a:buClr>
                <a:srgbClr val="000000"/>
              </a:buClr>
              <a:buSzPct val="100000"/>
              <a:buFont typeface="Times New Roman"/>
            </a:pPr>
            <a:r>
              <a:rPr lang="en" sz="2400" dirty="0">
                <a:solidFill>
                  <a:srgbClr val="000000"/>
                </a:solidFill>
                <a:highlight>
                  <a:srgbClr val="FFFFFF"/>
                </a:highlight>
                <a:latin typeface="Times New Roman"/>
                <a:ea typeface="Times New Roman"/>
                <a:cs typeface="Times New Roman"/>
                <a:sym typeface="Times New Roman"/>
              </a:rPr>
              <a:t>Appeals to the emotional side</a:t>
            </a:r>
          </a:p>
          <a:p>
            <a:pPr marL="914400" marR="0" lvl="1" indent="-381000" algn="l" rtl="0">
              <a:lnSpc>
                <a:spcPct val="115000"/>
              </a:lnSpc>
              <a:spcBef>
                <a:spcPts val="0"/>
              </a:spcBef>
              <a:spcAft>
                <a:spcPts val="1600"/>
              </a:spcAft>
              <a:buClr>
                <a:srgbClr val="000000"/>
              </a:buClr>
              <a:buSzPct val="100000"/>
              <a:buFont typeface="Times New Roman"/>
            </a:pPr>
            <a:r>
              <a:rPr lang="en" sz="2400" dirty="0" smtClean="0">
                <a:solidFill>
                  <a:srgbClr val="000000"/>
                </a:solidFill>
                <a:highlight>
                  <a:srgbClr val="FFFFFF"/>
                </a:highlight>
                <a:latin typeface="Times New Roman"/>
                <a:ea typeface="Times New Roman"/>
                <a:cs typeface="Times New Roman"/>
                <a:sym typeface="Times New Roman"/>
              </a:rPr>
              <a:t>Is </a:t>
            </a:r>
            <a:r>
              <a:rPr lang="en" sz="2400" dirty="0">
                <a:solidFill>
                  <a:srgbClr val="000000"/>
                </a:solidFill>
                <a:highlight>
                  <a:srgbClr val="FFFFFF"/>
                </a:highlight>
                <a:latin typeface="Times New Roman"/>
                <a:ea typeface="Times New Roman"/>
                <a:cs typeface="Times New Roman"/>
                <a:sym typeface="Times New Roman"/>
              </a:rPr>
              <a:t>not necessarily timely</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THEY ARE WRITTEN DIFFERENTLY!!</a:t>
            </a:r>
          </a:p>
        </p:txBody>
      </p:sp>
      <p:sp>
        <p:nvSpPr>
          <p:cNvPr id="83" name="Shape 83"/>
          <p:cNvSpPr txBox="1"/>
          <p:nvPr/>
        </p:nvSpPr>
        <p:spPr>
          <a:xfrm>
            <a:off x="484800" y="1312475"/>
            <a:ext cx="8146800" cy="3594600"/>
          </a:xfrm>
          <a:prstGeom prst="rect">
            <a:avLst/>
          </a:prstGeom>
          <a:noFill/>
          <a:ln>
            <a:noFill/>
          </a:ln>
        </p:spPr>
        <p:txBody>
          <a:bodyPr lIns="91425" tIns="91425" rIns="91425" bIns="91425" anchor="t" anchorCtr="0">
            <a:noAutofit/>
          </a:bodyPr>
          <a:lstStyle/>
          <a:p>
            <a:pPr lvl="0">
              <a:spcBef>
                <a:spcPts val="0"/>
              </a:spcBef>
              <a:buNone/>
            </a:pPr>
            <a:r>
              <a:rPr lang="en" sz="2400">
                <a:latin typeface="Times New Roman"/>
                <a:ea typeface="Times New Roman"/>
                <a:cs typeface="Times New Roman"/>
                <a:sym typeface="Times New Roman"/>
              </a:rPr>
              <a:t>Breaking news - best written in inverted pyramid, no emotional involvement, just the facts, the reader can stop reading any time and STILL know the outcome of the story because THE LEDE is the outcome.</a:t>
            </a:r>
          </a:p>
          <a:p>
            <a:pPr lvl="0">
              <a:spcBef>
                <a:spcPts val="0"/>
              </a:spcBef>
              <a:buNone/>
            </a:pPr>
            <a:endParaRPr sz="2400">
              <a:latin typeface="Times New Roman"/>
              <a:ea typeface="Times New Roman"/>
              <a:cs typeface="Times New Roman"/>
              <a:sym typeface="Times New Roman"/>
            </a:endParaRPr>
          </a:p>
          <a:p>
            <a:pPr lvl="0">
              <a:spcBef>
                <a:spcPts val="0"/>
              </a:spcBef>
              <a:buNone/>
            </a:pPr>
            <a:r>
              <a:rPr lang="en" sz="2400">
                <a:latin typeface="Times New Roman"/>
                <a:ea typeface="Times New Roman"/>
                <a:cs typeface="Times New Roman"/>
                <a:sym typeface="Times New Roman"/>
              </a:rPr>
              <a:t>Feature news - various styles depending on the author’s “voice,” inverted pyramid is useless, emotional involvement from the reader, usual a withholding of information for effect</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a:latin typeface="Times New Roman"/>
                <a:ea typeface="Times New Roman"/>
                <a:cs typeface="Times New Roman"/>
                <a:sym typeface="Times New Roman"/>
              </a:rPr>
              <a:t>SOFT NEWS OR FEATURE LEDES:</a:t>
            </a:r>
          </a:p>
        </p:txBody>
      </p:sp>
      <p:sp>
        <p:nvSpPr>
          <p:cNvPr id="89" name="Shape 89"/>
          <p:cNvSpPr txBox="1">
            <a:spLocks noGrp="1"/>
          </p:cNvSpPr>
          <p:nvPr>
            <p:ph type="body" idx="1"/>
          </p:nvPr>
        </p:nvSpPr>
        <p:spPr>
          <a:xfrm>
            <a:off x="487949" y="1124275"/>
            <a:ext cx="8053699" cy="3629100"/>
          </a:xfrm>
          <a:prstGeom prst="rect">
            <a:avLst/>
          </a:prstGeom>
        </p:spPr>
        <p:txBody>
          <a:bodyPr lIns="91425" tIns="91425" rIns="91425" bIns="91425" anchor="t" anchorCtr="0">
            <a:noAutofit/>
          </a:bodyPr>
          <a:lstStyle/>
          <a:p>
            <a:pPr marL="457200" lvl="0" indent="-228600" rtl="0">
              <a:spcBef>
                <a:spcPts val="0"/>
              </a:spcBef>
              <a:buClr>
                <a:srgbClr val="000000"/>
              </a:buClr>
              <a:buFont typeface="Times New Roman"/>
            </a:pPr>
            <a:r>
              <a:rPr lang="en" dirty="0">
                <a:solidFill>
                  <a:srgbClr val="000000"/>
                </a:solidFill>
                <a:highlight>
                  <a:srgbClr val="FFFFFF"/>
                </a:highlight>
                <a:latin typeface="Times New Roman"/>
                <a:ea typeface="Times New Roman"/>
                <a:cs typeface="Times New Roman"/>
                <a:sym typeface="Times New Roman"/>
              </a:rPr>
              <a:t>Delayed lede</a:t>
            </a:r>
          </a:p>
          <a:p>
            <a:pPr marL="914400" lvl="1" indent="-342900" rtl="0">
              <a:spcBef>
                <a:spcPts val="0"/>
              </a:spcBef>
              <a:buClr>
                <a:srgbClr val="000000"/>
              </a:buClr>
              <a:buSzPct val="100000"/>
              <a:buFont typeface="Times New Roman"/>
            </a:pPr>
            <a:r>
              <a:rPr lang="en" sz="1800" dirty="0">
                <a:solidFill>
                  <a:srgbClr val="000000"/>
                </a:solidFill>
                <a:highlight>
                  <a:srgbClr val="FFFFFF"/>
                </a:highlight>
                <a:latin typeface="Times New Roman"/>
                <a:ea typeface="Times New Roman"/>
                <a:cs typeface="Times New Roman"/>
                <a:sym typeface="Times New Roman"/>
              </a:rPr>
              <a:t>Triggers the reader’s curiosity or raises an important concern</a:t>
            </a:r>
          </a:p>
          <a:p>
            <a:pPr marL="457200" lvl="0" indent="-381000" rtl="0">
              <a:spcBef>
                <a:spcPts val="0"/>
              </a:spcBef>
              <a:buClr>
                <a:srgbClr val="000000"/>
              </a:buClr>
              <a:buSzPct val="100000"/>
              <a:buFont typeface="Times New Roman"/>
            </a:pPr>
            <a:r>
              <a:rPr lang="en" dirty="0">
                <a:solidFill>
                  <a:srgbClr val="000000"/>
                </a:solidFill>
                <a:highlight>
                  <a:srgbClr val="FFFFFF"/>
                </a:highlight>
                <a:latin typeface="Times New Roman"/>
                <a:ea typeface="Times New Roman"/>
                <a:cs typeface="Times New Roman"/>
                <a:sym typeface="Times New Roman"/>
              </a:rPr>
              <a:t>EXAMPLE: </a:t>
            </a:r>
            <a:endParaRPr lang="en-US" dirty="0" smtClean="0">
              <a:solidFill>
                <a:srgbClr val="000000"/>
              </a:solidFill>
              <a:highlight>
                <a:srgbClr val="FFFFFF"/>
              </a:highlight>
              <a:latin typeface="Times New Roman"/>
              <a:ea typeface="Times New Roman"/>
              <a:cs typeface="Times New Roman"/>
              <a:sym typeface="Times New Roman"/>
            </a:endParaRPr>
          </a:p>
          <a:p>
            <a:pPr marL="457200" lvl="0" indent="-381000" rtl="0">
              <a:spcBef>
                <a:spcPts val="0"/>
              </a:spcBef>
              <a:buClr>
                <a:srgbClr val="000000"/>
              </a:buClr>
              <a:buSzPct val="100000"/>
              <a:buFont typeface="Times New Roman"/>
            </a:pPr>
            <a:r>
              <a:rPr lang="en-US" dirty="0">
                <a:solidFill>
                  <a:srgbClr val="000000"/>
                </a:solidFill>
                <a:highlight>
                  <a:srgbClr val="FFFFFF"/>
                </a:highlight>
                <a:latin typeface="Times New Roman"/>
                <a:ea typeface="Times New Roman"/>
                <a:cs typeface="Times New Roman"/>
                <a:sym typeface="Times New Roman"/>
              </a:rPr>
              <a:t>	</a:t>
            </a:r>
            <a:r>
              <a:rPr lang="en" dirty="0" smtClean="0">
                <a:solidFill>
                  <a:srgbClr val="000000"/>
                </a:solidFill>
                <a:highlight>
                  <a:srgbClr val="FFFFFF"/>
                </a:highlight>
                <a:latin typeface="Times New Roman"/>
                <a:ea typeface="Times New Roman"/>
                <a:cs typeface="Times New Roman"/>
                <a:sym typeface="Times New Roman"/>
              </a:rPr>
              <a:t>Without </a:t>
            </a:r>
            <a:r>
              <a:rPr lang="en" dirty="0">
                <a:solidFill>
                  <a:srgbClr val="000000"/>
                </a:solidFill>
                <a:highlight>
                  <a:srgbClr val="FFFFFF"/>
                </a:highlight>
                <a:latin typeface="Times New Roman"/>
                <a:ea typeface="Times New Roman"/>
                <a:cs typeface="Times New Roman"/>
                <a:sym typeface="Times New Roman"/>
              </a:rPr>
              <a:t>the passage of the April tax levy, Mexico High School knew the odds were slim to none in favor of building a new computer lab. When the levy failed to pass, hope began to fail as well. </a:t>
            </a:r>
            <a:r>
              <a:rPr lang="en" i="1" dirty="0">
                <a:solidFill>
                  <a:srgbClr val="000000"/>
                </a:solidFill>
                <a:highlight>
                  <a:srgbClr val="FFFFFF"/>
                </a:highlight>
                <a:latin typeface="Times New Roman"/>
                <a:ea typeface="Times New Roman"/>
                <a:cs typeface="Times New Roman"/>
                <a:sym typeface="Times New Roman"/>
              </a:rPr>
              <a:t>But things took an upswing when local businessman and former English teacher Bill Hoskins presented the board with a check for the exact estimated amount of construction costs for the multi-million dollar facility.</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SOFT NEWS OR FEATURE LEDES:</a:t>
            </a:r>
          </a:p>
        </p:txBody>
      </p:sp>
      <p:sp>
        <p:nvSpPr>
          <p:cNvPr id="95" name="Shape 95"/>
          <p:cNvSpPr txBox="1">
            <a:spLocks noGrp="1"/>
          </p:cNvSpPr>
          <p:nvPr>
            <p:ph type="body" idx="1"/>
          </p:nvPr>
        </p:nvSpPr>
        <p:spPr>
          <a:xfrm>
            <a:off x="476125" y="948231"/>
            <a:ext cx="8065524" cy="3828794"/>
          </a:xfrm>
          <a:prstGeom prst="rect">
            <a:avLst/>
          </a:prstGeom>
        </p:spPr>
        <p:txBody>
          <a:bodyPr lIns="91425" tIns="91425" rIns="91425" bIns="91425" anchor="t" anchorCtr="0">
            <a:noAutofit/>
          </a:bodyPr>
          <a:lstStyle/>
          <a:p>
            <a:pPr marL="457200" lvl="0" indent="-228600" rtl="0">
              <a:spcBef>
                <a:spcPts val="0"/>
              </a:spcBef>
              <a:buClr>
                <a:srgbClr val="000000"/>
              </a:buClr>
              <a:buFont typeface="Times New Roman"/>
            </a:pPr>
            <a:r>
              <a:rPr lang="en" dirty="0">
                <a:solidFill>
                  <a:srgbClr val="000000"/>
                </a:solidFill>
                <a:highlight>
                  <a:srgbClr val="FFFFFF"/>
                </a:highlight>
                <a:latin typeface="Times New Roman"/>
                <a:ea typeface="Times New Roman"/>
                <a:cs typeface="Times New Roman"/>
                <a:sym typeface="Times New Roman"/>
              </a:rPr>
              <a:t>Suspense lede</a:t>
            </a:r>
          </a:p>
          <a:p>
            <a:pPr marL="914400" lvl="1" indent="-342900" rtl="0">
              <a:spcBef>
                <a:spcPts val="0"/>
              </a:spcBef>
              <a:buClr>
                <a:srgbClr val="000000"/>
              </a:buClr>
              <a:buSzPct val="100000"/>
              <a:buFont typeface="Times New Roman"/>
            </a:pPr>
            <a:r>
              <a:rPr lang="en" sz="1800" dirty="0">
                <a:solidFill>
                  <a:srgbClr val="000000"/>
                </a:solidFill>
                <a:highlight>
                  <a:srgbClr val="FFFFFF"/>
                </a:highlight>
                <a:latin typeface="Times New Roman"/>
                <a:ea typeface="Times New Roman"/>
                <a:cs typeface="Times New Roman"/>
                <a:sym typeface="Times New Roman"/>
              </a:rPr>
              <a:t>Begins with a clever or interesting example that illustrates the story’s theme.</a:t>
            </a:r>
          </a:p>
          <a:p>
            <a:pPr marL="914400" lvl="1" indent="-342900" rtl="0">
              <a:spcBef>
                <a:spcPts val="0"/>
              </a:spcBef>
              <a:buClr>
                <a:srgbClr val="000000"/>
              </a:buClr>
              <a:buSzPct val="100000"/>
              <a:buFont typeface="Times New Roman"/>
            </a:pPr>
            <a:r>
              <a:rPr lang="en" sz="1800" dirty="0">
                <a:solidFill>
                  <a:srgbClr val="000000"/>
                </a:solidFill>
                <a:highlight>
                  <a:srgbClr val="FFFFFF"/>
                </a:highlight>
                <a:latin typeface="Times New Roman"/>
                <a:ea typeface="Times New Roman"/>
                <a:cs typeface="Times New Roman"/>
                <a:sym typeface="Times New Roman"/>
              </a:rPr>
              <a:t>The news is placed in the second sentence (delayed for one sentence to make room for the hook</a:t>
            </a:r>
            <a:r>
              <a:rPr lang="en" sz="1800" dirty="0" smtClean="0">
                <a:solidFill>
                  <a:srgbClr val="000000"/>
                </a:solidFill>
                <a:highlight>
                  <a:srgbClr val="FFFFFF"/>
                </a:highlight>
                <a:latin typeface="Times New Roman"/>
                <a:ea typeface="Times New Roman"/>
                <a:cs typeface="Times New Roman"/>
                <a:sym typeface="Times New Roman"/>
              </a:rPr>
              <a:t>)</a:t>
            </a:r>
            <a:r>
              <a:rPr lang="en-US" sz="1800" dirty="0" smtClean="0">
                <a:solidFill>
                  <a:srgbClr val="000000"/>
                </a:solidFill>
                <a:highlight>
                  <a:srgbClr val="FFFFFF"/>
                </a:highlight>
                <a:latin typeface="Times New Roman"/>
                <a:ea typeface="Times New Roman"/>
                <a:cs typeface="Times New Roman"/>
                <a:sym typeface="Times New Roman"/>
              </a:rPr>
              <a:t>.</a:t>
            </a:r>
            <a:endParaRPr lang="en" sz="1800" dirty="0">
              <a:solidFill>
                <a:srgbClr val="000000"/>
              </a:solidFill>
              <a:highlight>
                <a:srgbClr val="FFFFFF"/>
              </a:highlight>
              <a:latin typeface="Times New Roman"/>
              <a:ea typeface="Times New Roman"/>
              <a:cs typeface="Times New Roman"/>
              <a:sym typeface="Times New Roman"/>
            </a:endParaRPr>
          </a:p>
          <a:p>
            <a:pPr marL="457200" indent="-381000">
              <a:buClr>
                <a:srgbClr val="000000"/>
              </a:buClr>
            </a:pPr>
            <a:r>
              <a:rPr lang="en" dirty="0">
                <a:solidFill>
                  <a:srgbClr val="000000"/>
                </a:solidFill>
                <a:highlight>
                  <a:srgbClr val="FFFFFF"/>
                </a:highlight>
                <a:latin typeface="Times New Roman"/>
                <a:ea typeface="Times New Roman"/>
                <a:cs typeface="Times New Roman"/>
                <a:sym typeface="Times New Roman"/>
              </a:rPr>
              <a:t>EXAMPLE: </a:t>
            </a:r>
            <a:endParaRPr lang="en-US" dirty="0" smtClean="0">
              <a:solidFill>
                <a:srgbClr val="000000"/>
              </a:solidFill>
              <a:highlight>
                <a:srgbClr val="FFFFFF"/>
              </a:highlight>
              <a:latin typeface="Times New Roman"/>
              <a:ea typeface="Times New Roman"/>
              <a:cs typeface="Times New Roman"/>
              <a:sym typeface="Times New Roman"/>
            </a:endParaRPr>
          </a:p>
          <a:p>
            <a:pPr marL="457200" indent="-381000">
              <a:lnSpc>
                <a:spcPct val="100000"/>
              </a:lnSpc>
              <a:buClr>
                <a:srgbClr val="000000"/>
              </a:buClr>
            </a:pPr>
            <a:r>
              <a:rPr lang="en-US" i="1" dirty="0">
                <a:solidFill>
                  <a:srgbClr val="000000"/>
                </a:solidFill>
                <a:highlight>
                  <a:srgbClr val="FFFFFF"/>
                </a:highlight>
                <a:latin typeface="Times New Roman"/>
                <a:ea typeface="Times New Roman"/>
                <a:cs typeface="Times New Roman"/>
                <a:sym typeface="Times New Roman"/>
              </a:rPr>
              <a:t>	</a:t>
            </a:r>
            <a:r>
              <a:rPr lang="en" i="1" dirty="0" smtClean="0">
                <a:solidFill>
                  <a:srgbClr val="000000"/>
                </a:solidFill>
                <a:highlight>
                  <a:srgbClr val="FFFFFF"/>
                </a:highlight>
                <a:latin typeface="Times New Roman"/>
                <a:ea typeface="Times New Roman"/>
                <a:cs typeface="Times New Roman"/>
                <a:sym typeface="Times New Roman"/>
              </a:rPr>
              <a:t>Mexico </a:t>
            </a:r>
            <a:r>
              <a:rPr lang="en" i="1" dirty="0">
                <a:solidFill>
                  <a:srgbClr val="000000"/>
                </a:solidFill>
                <a:highlight>
                  <a:srgbClr val="FFFFFF"/>
                </a:highlight>
                <a:latin typeface="Times New Roman"/>
                <a:ea typeface="Times New Roman"/>
                <a:cs typeface="Times New Roman"/>
                <a:sym typeface="Times New Roman"/>
              </a:rPr>
              <a:t>High School may not have passed their April tax levy, but that doesn’t mean they won’t be building a new computer lab.</a:t>
            </a:r>
            <a:r>
              <a:rPr lang="en" dirty="0">
                <a:solidFill>
                  <a:srgbClr val="000000"/>
                </a:solidFill>
                <a:highlight>
                  <a:srgbClr val="FFFFFF"/>
                </a:highlight>
                <a:latin typeface="Times New Roman"/>
                <a:ea typeface="Times New Roman"/>
                <a:cs typeface="Times New Roman"/>
                <a:sym typeface="Times New Roman"/>
              </a:rPr>
              <a:t> Thanks to a generous donation from a local businessman and former teacher,</a:t>
            </a:r>
            <a:r>
              <a:rPr lang="en-US" dirty="0">
                <a:solidFill>
                  <a:srgbClr val="000000"/>
                </a:solidFill>
                <a:highlight>
                  <a:srgbClr val="FFFFFF"/>
                </a:highlight>
                <a:latin typeface="Times New Roman"/>
                <a:ea typeface="Times New Roman"/>
                <a:cs typeface="Times New Roman"/>
                <a:sym typeface="Times New Roman"/>
              </a:rPr>
              <a:t> </a:t>
            </a:r>
            <a:r>
              <a:rPr lang="en" dirty="0">
                <a:solidFill>
                  <a:srgbClr val="000000"/>
                </a:solidFill>
                <a:highlight>
                  <a:srgbClr val="FFFFFF"/>
                </a:highlight>
                <a:latin typeface="Times New Roman"/>
                <a:ea typeface="Times New Roman"/>
                <a:cs typeface="Times New Roman"/>
                <a:sym typeface="Times New Roman"/>
              </a:rPr>
              <a:t>construction will begin on </a:t>
            </a:r>
            <a:r>
              <a:rPr lang="en-US" dirty="0" smtClean="0">
                <a:solidFill>
                  <a:srgbClr val="000000"/>
                </a:solidFill>
                <a:highlight>
                  <a:srgbClr val="FFFFFF"/>
                </a:highlight>
                <a:latin typeface="Times New Roman"/>
                <a:ea typeface="Times New Roman"/>
                <a:cs typeface="Times New Roman"/>
                <a:sym typeface="Times New Roman"/>
              </a:rPr>
              <a:t>       </a:t>
            </a:r>
            <a:r>
              <a:rPr lang="en" dirty="0" smtClean="0">
                <a:solidFill>
                  <a:srgbClr val="000000"/>
                </a:solidFill>
                <a:highlight>
                  <a:srgbClr val="FFFFFF"/>
                </a:highlight>
                <a:latin typeface="Times New Roman"/>
                <a:ea typeface="Times New Roman"/>
                <a:cs typeface="Times New Roman"/>
                <a:sym typeface="Times New Roman"/>
              </a:rPr>
              <a:t>May </a:t>
            </a:r>
            <a:r>
              <a:rPr lang="en" dirty="0">
                <a:solidFill>
                  <a:srgbClr val="000000"/>
                </a:solidFill>
                <a:highlight>
                  <a:srgbClr val="FFFFFF"/>
                </a:highlight>
                <a:latin typeface="Times New Roman"/>
                <a:ea typeface="Times New Roman"/>
                <a:cs typeface="Times New Roman"/>
                <a:sym typeface="Times New Roman"/>
              </a:rPr>
              <a:t>30.</a:t>
            </a:r>
            <a:r>
              <a:rPr lang="en" sz="2400" dirty="0">
                <a:solidFill>
                  <a:srgbClr val="000000"/>
                </a:solidFill>
                <a:highlight>
                  <a:srgbClr val="FFFFFF"/>
                </a:highlight>
                <a:latin typeface="Times New Roman"/>
                <a:ea typeface="Times New Roman"/>
                <a:cs typeface="Times New Roman"/>
                <a:sym typeface="Times New Roman"/>
              </a:rPr>
              <a:t> </a:t>
            </a:r>
          </a:p>
          <a:p>
            <a:pPr marL="457200" lvl="0" indent="-381000" rtl="0">
              <a:spcBef>
                <a:spcPts val="0"/>
              </a:spcBef>
              <a:buClr>
                <a:srgbClr val="000000"/>
              </a:buClr>
              <a:buSzPct val="100000"/>
              <a:buFont typeface="Times New Roman"/>
            </a:pPr>
            <a:endParaRPr lang="en-US" dirty="0" smtClean="0">
              <a:solidFill>
                <a:srgbClr val="000000"/>
              </a:solidFill>
              <a:highlight>
                <a:srgbClr val="FFFFFF"/>
              </a:highlight>
              <a:latin typeface="Times New Roman"/>
              <a:ea typeface="Times New Roman"/>
              <a:cs typeface="Times New Roman"/>
              <a:sym typeface="Times New Roman"/>
            </a:endParaRPr>
          </a:p>
          <a:p>
            <a:pPr marL="457200" lvl="0" indent="-381000" rtl="0">
              <a:spcBef>
                <a:spcPts val="0"/>
              </a:spcBef>
              <a:spcAft>
                <a:spcPts val="0"/>
              </a:spcAft>
              <a:buClr>
                <a:srgbClr val="000000"/>
              </a:buClr>
              <a:buSzPct val="100000"/>
              <a:buFont typeface="Times New Roman"/>
            </a:pPr>
            <a:r>
              <a:rPr lang="en-US" i="1" dirty="0">
                <a:solidFill>
                  <a:srgbClr val="000000"/>
                </a:solidFill>
                <a:highlight>
                  <a:srgbClr val="FFFFFF"/>
                </a:highlight>
                <a:latin typeface="Times New Roman"/>
                <a:ea typeface="Times New Roman"/>
                <a:cs typeface="Times New Roman"/>
                <a:sym typeface="Times New Roman"/>
              </a:rPr>
              <a:t>	</a:t>
            </a: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SOFT NEWS OR FEATURE LEDES:</a:t>
            </a:r>
          </a:p>
        </p:txBody>
      </p:sp>
      <p:sp>
        <p:nvSpPr>
          <p:cNvPr id="101" name="Shape 101"/>
          <p:cNvSpPr txBox="1">
            <a:spLocks noGrp="1"/>
          </p:cNvSpPr>
          <p:nvPr>
            <p:ph type="body" idx="1"/>
          </p:nvPr>
        </p:nvSpPr>
        <p:spPr>
          <a:xfrm>
            <a:off x="487949" y="1124275"/>
            <a:ext cx="8149379" cy="3629100"/>
          </a:xfrm>
          <a:prstGeom prst="rect">
            <a:avLst/>
          </a:prstGeom>
        </p:spPr>
        <p:txBody>
          <a:bodyPr lIns="91425" tIns="91425" rIns="91425" bIns="91425" anchor="t" anchorCtr="0">
            <a:noAutofit/>
          </a:bodyPr>
          <a:lstStyle/>
          <a:p>
            <a:pPr marL="457200" lvl="0" indent="-228600" rtl="0">
              <a:spcBef>
                <a:spcPts val="0"/>
              </a:spcBef>
              <a:buClr>
                <a:srgbClr val="000000"/>
              </a:buClr>
              <a:buFont typeface="Times New Roman"/>
            </a:pPr>
            <a:r>
              <a:rPr lang="en" dirty="0">
                <a:solidFill>
                  <a:srgbClr val="000000"/>
                </a:solidFill>
                <a:highlight>
                  <a:srgbClr val="FFFFFF"/>
                </a:highlight>
                <a:latin typeface="Times New Roman"/>
                <a:ea typeface="Times New Roman"/>
                <a:cs typeface="Times New Roman"/>
                <a:sym typeface="Times New Roman"/>
              </a:rPr>
              <a:t>Descriptive ledes</a:t>
            </a:r>
          </a:p>
          <a:p>
            <a:pPr marL="914400" lvl="1" indent="-342900" rtl="0">
              <a:spcBef>
                <a:spcPts val="0"/>
              </a:spcBef>
              <a:buClr>
                <a:srgbClr val="000000"/>
              </a:buClr>
              <a:buSzPct val="100000"/>
              <a:buFont typeface="Times New Roman"/>
            </a:pPr>
            <a:r>
              <a:rPr lang="en" sz="1800" dirty="0">
                <a:solidFill>
                  <a:srgbClr val="000000"/>
                </a:solidFill>
                <a:highlight>
                  <a:srgbClr val="FFFFFF"/>
                </a:highlight>
                <a:latin typeface="Times New Roman"/>
                <a:ea typeface="Times New Roman"/>
                <a:cs typeface="Times New Roman"/>
                <a:sym typeface="Times New Roman"/>
              </a:rPr>
              <a:t>Paint a picture for the reader before they reach the meat of the story.</a:t>
            </a:r>
          </a:p>
          <a:p>
            <a:pPr marL="457200" lvl="0" indent="-381000" rtl="0">
              <a:spcBef>
                <a:spcPts val="0"/>
              </a:spcBef>
              <a:buClr>
                <a:srgbClr val="000000"/>
              </a:buClr>
              <a:buSzPct val="133333"/>
              <a:buFont typeface="Times New Roman"/>
            </a:pPr>
            <a:r>
              <a:rPr lang="en" dirty="0">
                <a:solidFill>
                  <a:srgbClr val="000000"/>
                </a:solidFill>
                <a:highlight>
                  <a:srgbClr val="FFFFFF"/>
                </a:highlight>
                <a:latin typeface="Times New Roman"/>
                <a:ea typeface="Times New Roman"/>
                <a:cs typeface="Times New Roman"/>
                <a:sym typeface="Times New Roman"/>
              </a:rPr>
              <a:t>EXAMPLE: </a:t>
            </a:r>
            <a:endParaRPr lang="en-US" dirty="0" smtClean="0">
              <a:solidFill>
                <a:srgbClr val="000000"/>
              </a:solidFill>
              <a:highlight>
                <a:srgbClr val="FFFFFF"/>
              </a:highlight>
              <a:latin typeface="Times New Roman"/>
              <a:ea typeface="Times New Roman"/>
              <a:cs typeface="Times New Roman"/>
              <a:sym typeface="Times New Roman"/>
            </a:endParaRPr>
          </a:p>
          <a:p>
            <a:pPr marL="457200" lvl="0" indent="-381000" rtl="0">
              <a:spcBef>
                <a:spcPts val="0"/>
              </a:spcBef>
              <a:buClr>
                <a:srgbClr val="000000"/>
              </a:buClr>
              <a:buSzPct val="133333"/>
              <a:buFont typeface="Times New Roman"/>
            </a:pPr>
            <a:r>
              <a:rPr lang="en-US" i="1" dirty="0">
                <a:solidFill>
                  <a:srgbClr val="000000"/>
                </a:solidFill>
                <a:highlight>
                  <a:srgbClr val="FFFFFF"/>
                </a:highlight>
                <a:latin typeface="Times New Roman"/>
                <a:ea typeface="Times New Roman"/>
                <a:cs typeface="Times New Roman"/>
                <a:sym typeface="Times New Roman"/>
              </a:rPr>
              <a:t>	</a:t>
            </a:r>
            <a:r>
              <a:rPr lang="en" i="1" dirty="0" smtClean="0">
                <a:solidFill>
                  <a:srgbClr val="000000"/>
                </a:solidFill>
                <a:highlight>
                  <a:srgbClr val="FFFFFF"/>
                </a:highlight>
                <a:latin typeface="Times New Roman"/>
                <a:ea typeface="Times New Roman"/>
                <a:cs typeface="Times New Roman"/>
                <a:sym typeface="Times New Roman"/>
              </a:rPr>
              <a:t>Glass </a:t>
            </a:r>
            <a:r>
              <a:rPr lang="en" i="1" dirty="0">
                <a:solidFill>
                  <a:srgbClr val="000000"/>
                </a:solidFill>
                <a:highlight>
                  <a:srgbClr val="FFFFFF"/>
                </a:highlight>
                <a:latin typeface="Times New Roman"/>
                <a:ea typeface="Times New Roman"/>
                <a:cs typeface="Times New Roman"/>
                <a:sym typeface="Times New Roman"/>
              </a:rPr>
              <a:t>and steel, such a harsh contrast to the traditional red brick of the towering facade of Mexico High School. The planned computer lab would have been a juxtaposition to the overall appearance of the current facility.</a:t>
            </a:r>
            <a:r>
              <a:rPr lang="en"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r>
              <a:rPr lang="en" sz="2400"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THE NUT GRAPH:</a:t>
            </a:r>
          </a:p>
        </p:txBody>
      </p:sp>
      <p:sp>
        <p:nvSpPr>
          <p:cNvPr id="107" name="Shape 107"/>
          <p:cNvSpPr txBox="1">
            <a:spLocks noGrp="1"/>
          </p:cNvSpPr>
          <p:nvPr>
            <p:ph type="body" idx="1"/>
          </p:nvPr>
        </p:nvSpPr>
        <p:spPr>
          <a:xfrm>
            <a:off x="487949" y="1124275"/>
            <a:ext cx="8236361" cy="3629100"/>
          </a:xfrm>
          <a:prstGeom prst="rect">
            <a:avLst/>
          </a:prstGeom>
        </p:spPr>
        <p:txBody>
          <a:bodyPr lIns="91425" tIns="91425" rIns="91425" bIns="91425" anchor="t" anchorCtr="0">
            <a:noAutofit/>
          </a:bodyPr>
          <a:lstStyle/>
          <a:p>
            <a:pPr marL="457200" lvl="0" indent="-381000" rtl="0">
              <a:spcBef>
                <a:spcPts val="0"/>
              </a:spcBef>
              <a:buClr>
                <a:srgbClr val="000000"/>
              </a:buClr>
              <a:buSzPct val="133333"/>
              <a:buFont typeface="Times New Roman"/>
            </a:pPr>
            <a:r>
              <a:rPr lang="en" dirty="0">
                <a:solidFill>
                  <a:srgbClr val="000000"/>
                </a:solidFill>
                <a:highlight>
                  <a:srgbClr val="FFFFFF"/>
                </a:highlight>
                <a:latin typeface="Times New Roman"/>
                <a:ea typeface="Times New Roman"/>
                <a:cs typeface="Times New Roman"/>
                <a:sym typeface="Times New Roman"/>
              </a:rPr>
              <a:t>When a journalist uses an alternative lede, the next portion of the story is called a “NUT GRAPH.” </a:t>
            </a:r>
          </a:p>
          <a:p>
            <a:pPr marL="914400" lvl="1" indent="-381000" rtl="0">
              <a:spcBef>
                <a:spcPts val="0"/>
              </a:spcBef>
              <a:buClr>
                <a:srgbClr val="000000"/>
              </a:buClr>
              <a:buSzPct val="133333"/>
              <a:buFont typeface="Times New Roman"/>
            </a:pPr>
            <a:r>
              <a:rPr lang="en" sz="1800" dirty="0">
                <a:solidFill>
                  <a:srgbClr val="000000"/>
                </a:solidFill>
                <a:highlight>
                  <a:srgbClr val="FFFFFF"/>
                </a:highlight>
                <a:latin typeface="Times New Roman"/>
                <a:ea typeface="Times New Roman"/>
                <a:cs typeface="Times New Roman"/>
                <a:sym typeface="Times New Roman"/>
              </a:rPr>
              <a:t>The nut graph or nut graf explains the news value of the story.</a:t>
            </a:r>
          </a:p>
          <a:p>
            <a:pPr marL="0" lvl="0" indent="0" rtl="0">
              <a:spcBef>
                <a:spcPts val="0"/>
              </a:spcBef>
              <a:buNone/>
            </a:pPr>
            <a:r>
              <a:rPr lang="en" dirty="0">
                <a:latin typeface="Times New Roman"/>
                <a:ea typeface="Times New Roman"/>
                <a:cs typeface="Times New Roman"/>
                <a:sym typeface="Times New Roman"/>
              </a:rPr>
              <a:t>EXAMPLE: </a:t>
            </a:r>
            <a:endParaRPr lang="en-US" dirty="0" smtClean="0">
              <a:latin typeface="Times New Roman"/>
              <a:ea typeface="Times New Roman"/>
              <a:cs typeface="Times New Roman"/>
              <a:sym typeface="Times New Roman"/>
            </a:endParaRPr>
          </a:p>
          <a:p>
            <a:pPr marL="0" lvl="0" indent="0" rtl="0">
              <a:spcBef>
                <a:spcPts val="0"/>
              </a:spcBef>
              <a:spcAft>
                <a:spcPts val="0"/>
              </a:spcAft>
              <a:buNone/>
            </a:pPr>
            <a:r>
              <a:rPr lang="en" i="1" dirty="0" smtClean="0">
                <a:latin typeface="Times New Roman"/>
                <a:ea typeface="Times New Roman"/>
                <a:cs typeface="Times New Roman"/>
                <a:sym typeface="Times New Roman"/>
              </a:rPr>
              <a:t>Mexico </a:t>
            </a:r>
            <a:r>
              <a:rPr lang="en" i="1" dirty="0">
                <a:latin typeface="Times New Roman"/>
                <a:ea typeface="Times New Roman"/>
                <a:cs typeface="Times New Roman"/>
                <a:sym typeface="Times New Roman"/>
              </a:rPr>
              <a:t>High School may not have passed their April tax levy, but that doesn’t mean they won’t be building a new computer lab.</a:t>
            </a:r>
            <a:r>
              <a:rPr lang="en" dirty="0">
                <a:latin typeface="Times New Roman"/>
                <a:ea typeface="Times New Roman"/>
                <a:cs typeface="Times New Roman"/>
                <a:sym typeface="Times New Roman"/>
              </a:rPr>
              <a:t> </a:t>
            </a:r>
            <a:r>
              <a:rPr lang="en" dirty="0">
                <a:highlight>
                  <a:srgbClr val="00FF00"/>
                </a:highlight>
                <a:latin typeface="Times New Roman"/>
                <a:ea typeface="Times New Roman"/>
                <a:cs typeface="Times New Roman"/>
                <a:sym typeface="Times New Roman"/>
              </a:rPr>
              <a:t>Thanks to a generous donation from a </a:t>
            </a:r>
            <a:r>
              <a:rPr lang="en" dirty="0" smtClean="0">
                <a:highlight>
                  <a:srgbClr val="00FF00"/>
                </a:highlight>
                <a:latin typeface="Times New Roman"/>
                <a:ea typeface="Times New Roman"/>
                <a:cs typeface="Times New Roman"/>
                <a:sym typeface="Times New Roman"/>
              </a:rPr>
              <a:t>local</a:t>
            </a:r>
            <a:r>
              <a:rPr lang="en-US" dirty="0" smtClean="0">
                <a:highlight>
                  <a:srgbClr val="00FF00"/>
                </a:highlight>
                <a:latin typeface="Times New Roman"/>
                <a:ea typeface="Times New Roman"/>
                <a:cs typeface="Times New Roman"/>
                <a:sym typeface="Times New Roman"/>
              </a:rPr>
              <a:t> </a:t>
            </a:r>
            <a:r>
              <a:rPr lang="en" dirty="0" smtClean="0">
                <a:highlight>
                  <a:srgbClr val="00FF00"/>
                </a:highlight>
                <a:latin typeface="Times New Roman"/>
                <a:ea typeface="Times New Roman"/>
                <a:cs typeface="Times New Roman"/>
                <a:sym typeface="Times New Roman"/>
              </a:rPr>
              <a:t>businessman </a:t>
            </a:r>
            <a:r>
              <a:rPr lang="en" dirty="0">
                <a:highlight>
                  <a:srgbClr val="00FF00"/>
                </a:highlight>
                <a:latin typeface="Times New Roman"/>
                <a:ea typeface="Times New Roman"/>
                <a:cs typeface="Times New Roman"/>
                <a:sym typeface="Times New Roman"/>
              </a:rPr>
              <a:t>and former teacher, construction will begin on May 30.</a:t>
            </a:r>
            <a:r>
              <a:rPr lang="en" sz="2400" dirty="0">
                <a:highlight>
                  <a:srgbClr val="00FF00"/>
                </a:highlight>
                <a:latin typeface="Times New Roman"/>
                <a:ea typeface="Times New Roman"/>
                <a:cs typeface="Times New Roman"/>
                <a:sym typeface="Times New Roman"/>
              </a:rPr>
              <a:t> </a:t>
            </a:r>
            <a:r>
              <a:rPr lang="en" i="1" dirty="0">
                <a:highlight>
                  <a:srgbClr val="00FF00"/>
                </a:highlight>
                <a:latin typeface="Times New Roman"/>
                <a:ea typeface="Times New Roman"/>
                <a:cs typeface="Times New Roman"/>
                <a:sym typeface="Times New Roman"/>
              </a:rPr>
              <a:t>(This is the </a:t>
            </a:r>
            <a:r>
              <a:rPr lang="en" b="1" i="1" dirty="0">
                <a:highlight>
                  <a:srgbClr val="00FF00"/>
                </a:highlight>
                <a:latin typeface="Times New Roman"/>
                <a:ea typeface="Times New Roman"/>
                <a:cs typeface="Times New Roman"/>
                <a:sym typeface="Times New Roman"/>
              </a:rPr>
              <a:t>nut graph</a:t>
            </a:r>
            <a:r>
              <a:rPr lang="en" i="1" dirty="0">
                <a:highlight>
                  <a:srgbClr val="00FF00"/>
                </a:highlight>
                <a:latin typeface="Times New Roman"/>
                <a:ea typeface="Times New Roman"/>
                <a:cs typeface="Times New Roman"/>
                <a:sym typeface="Times New Roman"/>
              </a:rPr>
              <a:t> because it contains the news that there has been a donation and the outcome is that the lab will be built!)</a:t>
            </a:r>
            <a:r>
              <a:rPr lang="en" i="1" dirty="0">
                <a:solidFill>
                  <a:srgbClr val="000000"/>
                </a:solidFill>
                <a:highlight>
                  <a:srgbClr val="00FF00"/>
                </a:highlight>
                <a:latin typeface="Times New Roman"/>
                <a:ea typeface="Times New Roman"/>
                <a:cs typeface="Times New Roman"/>
                <a:sym typeface="Times New Roman"/>
              </a:rPr>
              <a:t/>
            </a:r>
            <a:br>
              <a:rPr lang="en" i="1" dirty="0">
                <a:solidFill>
                  <a:srgbClr val="000000"/>
                </a:solidFill>
                <a:highlight>
                  <a:srgbClr val="00FF00"/>
                </a:highlight>
                <a:latin typeface="Times New Roman"/>
                <a:ea typeface="Times New Roman"/>
                <a:cs typeface="Times New Roman"/>
                <a:sym typeface="Times New Roman"/>
              </a:rPr>
            </a:br>
            <a:endParaRPr lang="en" i="1" dirty="0">
              <a:solidFill>
                <a:srgbClr val="000000"/>
              </a:solidFill>
              <a:highlight>
                <a:srgbClr val="00FF00"/>
              </a:highlight>
              <a:latin typeface="Times New Roman"/>
              <a:ea typeface="Times New Roman"/>
              <a:cs typeface="Times New Roman"/>
              <a:sym typeface="Times New Roman"/>
            </a:endParaRPr>
          </a:p>
          <a:p>
            <a:pPr marL="457200" lvl="0" indent="0" rtl="0">
              <a:spcBef>
                <a:spcPts val="0"/>
              </a:spcBef>
              <a:spcAft>
                <a:spcPts val="0"/>
              </a:spcAft>
              <a:buNone/>
            </a:pPr>
            <a:endParaRPr sz="2400" dirty="0">
              <a:solidFill>
                <a:srgbClr val="000000"/>
              </a:solidFill>
              <a:highlight>
                <a:srgbClr val="FFFFFF"/>
              </a:highlight>
              <a:latin typeface="Times New Roman"/>
              <a:ea typeface="Times New Roman"/>
              <a:cs typeface="Times New Roman"/>
              <a:sym typeface="Times New Roman"/>
            </a:endParaRPr>
          </a:p>
          <a:p>
            <a:pPr lvl="0" rtl="0">
              <a:spcBef>
                <a:spcPts val="0"/>
              </a:spcBef>
              <a:spcAft>
                <a:spcPts val="0"/>
              </a:spcAft>
              <a:buNone/>
            </a:pPr>
            <a:r>
              <a:rPr lang="en" sz="2400" dirty="0">
                <a:solidFill>
                  <a:srgbClr val="000000"/>
                </a:solidFill>
                <a:highlight>
                  <a:srgbClr val="FFFFFF"/>
                </a:highlight>
                <a:latin typeface="Times New Roman"/>
                <a:ea typeface="Times New Roman"/>
                <a:cs typeface="Times New Roman"/>
                <a:sym typeface="Times New Roman"/>
              </a:rPr>
              <a:t> </a:t>
            </a:r>
          </a:p>
          <a:p>
            <a:pPr lvl="0" rtl="0">
              <a:spcBef>
                <a:spcPts val="0"/>
              </a:spcBef>
              <a:buNone/>
            </a:pPr>
            <a:endParaRPr sz="30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434</Words>
  <Application>Microsoft Macintosh PowerPoint</Application>
  <PresentationFormat>On-screen Show (16:9)</PresentationFormat>
  <Paragraphs>58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pop</vt:lpstr>
      <vt:lpstr>OTHER LEDES  AND QUOTES</vt:lpstr>
      <vt:lpstr>WHEN TO USE INVERTED PYRAMID:</vt:lpstr>
      <vt:lpstr>VARIATIONS ON THE LEDE </vt:lpstr>
      <vt:lpstr>DIFFERENCES OF BREAKING NEWS  VS. FEATURE NEWS</vt:lpstr>
      <vt:lpstr>THEY ARE WRITTEN DIFFERENTLY!!</vt:lpstr>
      <vt:lpstr>SOFT NEWS OR FEATURE LEDES:</vt:lpstr>
      <vt:lpstr>SOFT NEWS OR FEATURE LEDES:</vt:lpstr>
      <vt:lpstr>SOFT NEWS OR FEATURE LEDES:</vt:lpstr>
      <vt:lpstr>THE NUT GRAPH:</vt:lpstr>
      <vt:lpstr>QUOTES DO’S AND DO NOT’S:</vt:lpstr>
      <vt:lpstr>OTHER LEDES  AND QUOTES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LEDES  AND QUOTES</dc:title>
  <cp:lastModifiedBy>Richard Karpel</cp:lastModifiedBy>
  <cp:revision>3</cp:revision>
  <dcterms:modified xsi:type="dcterms:W3CDTF">2016-04-27T20:11:22Z</dcterms:modified>
</cp:coreProperties>
</file>