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46" d="100"/>
          <a:sy n="146" d="100"/>
        </p:scale>
        <p:origin x="-1256" y="-10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227531178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Shape 61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Shape 6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4" name="Shape 7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bg>
      <p:bgPr>
        <a:solidFill>
          <a:schemeClr val="dk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4286250" y="0"/>
            <a:ext cx="72300" cy="51435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1" name="Shape 11"/>
          <p:cNvSpPr/>
          <p:nvPr/>
        </p:nvSpPr>
        <p:spPr>
          <a:xfrm>
            <a:off x="4358475" y="0"/>
            <a:ext cx="3853200" cy="5143500"/>
          </a:xfrm>
          <a:prstGeom prst="rect">
            <a:avLst/>
          </a:prstGeom>
          <a:solidFill>
            <a:schemeClr val="accent5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6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577800"/>
          </a:xfrm>
          <a:prstGeom prst="rect">
            <a:avLst/>
          </a:prstGeom>
          <a:solidFill>
            <a:schemeClr val="dk2"/>
          </a:solidFill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100000"/>
              <a:buFont typeface="Montserrat"/>
              <a:buNone/>
              <a:defRPr sz="2400" b="1">
                <a:solidFill>
                  <a:schemeClr val="lt1"/>
                </a:solidFill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ig number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>
            <a:spLocks noGrp="1"/>
          </p:cNvSpPr>
          <p:nvPr>
            <p:ph type="title"/>
          </p:nvPr>
        </p:nvSpPr>
        <p:spPr>
          <a:xfrm>
            <a:off x="311700" y="999925"/>
            <a:ext cx="8520600" cy="214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1pPr>
            <a:lvl2pPr lvl="1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2pPr>
            <a:lvl3pPr lvl="2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3pPr>
            <a:lvl4pPr lvl="3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4pPr>
            <a:lvl5pPr lvl="4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5pPr>
            <a:lvl6pPr lvl="5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6pPr>
            <a:lvl7pPr lvl="6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7pPr>
            <a:lvl8pPr lvl="7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8pPr>
            <a:lvl9pPr lvl="8" algn="ctr">
              <a:spcBef>
                <a:spcPts val="0"/>
              </a:spcBef>
              <a:buSzPct val="100000"/>
              <a:buFont typeface="Montserrat"/>
              <a:defRPr sz="14000">
                <a:latin typeface="Montserrat"/>
                <a:ea typeface="Montserrat"/>
                <a:cs typeface="Montserrat"/>
                <a:sym typeface="Montserrat"/>
              </a:defRPr>
            </a:lvl9pPr>
          </a:lstStyle>
          <a:p>
            <a:endParaRPr/>
          </a:p>
        </p:txBody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311700" y="3228425"/>
            <a:ext cx="8520600" cy="1300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spcBef>
                <a:spcPts val="0"/>
              </a:spcBef>
              <a:defRPr/>
            </a:lvl1pPr>
            <a:lvl2pPr lvl="1" algn="ctr">
              <a:spcBef>
                <a:spcPts val="0"/>
              </a:spcBef>
              <a:defRPr/>
            </a:lvl2pPr>
            <a:lvl3pPr lvl="2" algn="ctr">
              <a:spcBef>
                <a:spcPts val="0"/>
              </a:spcBef>
              <a:defRPr/>
            </a:lvl3pPr>
            <a:lvl4pPr lvl="3" algn="ctr">
              <a:spcBef>
                <a:spcPts val="0"/>
              </a:spcBef>
              <a:defRPr/>
            </a:lvl4pPr>
            <a:lvl5pPr lvl="4" algn="ctr">
              <a:spcBef>
                <a:spcPts val="0"/>
              </a:spcBef>
              <a:defRPr/>
            </a:lvl5pPr>
            <a:lvl6pPr lvl="5" algn="ctr">
              <a:spcBef>
                <a:spcPts val="0"/>
              </a:spcBef>
              <a:defRPr/>
            </a:lvl6pPr>
            <a:lvl7pPr lvl="6" algn="ctr">
              <a:spcBef>
                <a:spcPts val="0"/>
              </a:spcBef>
              <a:defRPr/>
            </a:lvl7pPr>
            <a:lvl8pPr lvl="7" algn="ctr">
              <a:spcBef>
                <a:spcPts val="0"/>
              </a:spcBef>
              <a:defRPr/>
            </a:lvl8pPr>
            <a:lvl9pPr lvl="8" algn="ctr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51" name="Shape 51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bg>
      <p:bgPr>
        <a:solidFill>
          <a:schemeClr val="accent5"/>
        </a:solidFill>
        <a:effectLst/>
      </p:bgPr>
    </p:bg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rot="5400000">
            <a:off x="4550700" y="-498600"/>
            <a:ext cx="42600" cy="8455800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7" name="Shape 17"/>
          <p:cNvSpPr txBox="1">
            <a:spLocks noGrp="1"/>
          </p:cNvSpPr>
          <p:nvPr>
            <p:ph type="title"/>
          </p:nvPr>
        </p:nvSpPr>
        <p:spPr>
          <a:xfrm>
            <a:off x="344250" y="1403850"/>
            <a:ext cx="8455500" cy="2146800"/>
          </a:xfrm>
          <a:prstGeom prst="rect">
            <a:avLst/>
          </a:prstGeom>
          <a:solidFill>
            <a:srgbClr val="FFFFFF"/>
          </a:solidFill>
        </p:spPr>
        <p:txBody>
          <a:bodyPr lIns="91425" tIns="91425" rIns="91425" bIns="91425" anchor="ctr" anchorCtr="0"/>
          <a:lstStyle>
            <a:lvl1pPr lvl="0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 algn="ctr">
              <a:spcBef>
                <a:spcPts val="0"/>
              </a:spcBef>
              <a:buSzPct val="100000"/>
              <a:buFont typeface="Playfair Display"/>
              <a:defRPr sz="4800" b="1"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8" name="Shape 1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ColTx">
  <p:cSld name="Title and two columns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3117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body" idx="2"/>
          </p:nvPr>
        </p:nvSpPr>
        <p:spPr>
          <a:xfrm>
            <a:off x="4832400" y="1234050"/>
            <a:ext cx="3999900" cy="33348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4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Shape 2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30" name="Shape 30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One column text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Shape 32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SzPct val="100000"/>
              <a:defRPr sz="2400"/>
            </a:lvl1pPr>
            <a:lvl2pPr lvl="1">
              <a:spcBef>
                <a:spcPts val="0"/>
              </a:spcBef>
              <a:buSzPct val="100000"/>
              <a:defRPr sz="2400"/>
            </a:lvl2pPr>
            <a:lvl3pPr lvl="2">
              <a:spcBef>
                <a:spcPts val="0"/>
              </a:spcBef>
              <a:buSzPct val="100000"/>
              <a:defRPr sz="2400"/>
            </a:lvl3pPr>
            <a:lvl4pPr lvl="3">
              <a:spcBef>
                <a:spcPts val="0"/>
              </a:spcBef>
              <a:buSzPct val="100000"/>
              <a:defRPr sz="2400"/>
            </a:lvl4pPr>
            <a:lvl5pPr lvl="4">
              <a:spcBef>
                <a:spcPts val="0"/>
              </a:spcBef>
              <a:buSzPct val="100000"/>
              <a:defRPr sz="2400"/>
            </a:lvl5pPr>
            <a:lvl6pPr lvl="5">
              <a:spcBef>
                <a:spcPts val="0"/>
              </a:spcBef>
              <a:buSzPct val="100000"/>
              <a:defRPr sz="2400"/>
            </a:lvl6pPr>
            <a:lvl7pPr lvl="6">
              <a:spcBef>
                <a:spcPts val="0"/>
              </a:spcBef>
              <a:buSzPct val="100000"/>
              <a:defRPr sz="2400"/>
            </a:lvl7pPr>
            <a:lvl8pPr lvl="7">
              <a:spcBef>
                <a:spcPts val="0"/>
              </a:spcBef>
              <a:buSzPct val="100000"/>
              <a:defRPr sz="2400"/>
            </a:lvl8pPr>
            <a:lvl9pPr lvl="8">
              <a:spcBef>
                <a:spcPts val="0"/>
              </a:spcBef>
              <a:buSzPct val="100000"/>
              <a:defRPr sz="2400"/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SzPct val="100000"/>
              <a:defRPr sz="1200"/>
            </a:lvl1pPr>
            <a:lvl2pPr lvl="1">
              <a:spcBef>
                <a:spcPts val="0"/>
              </a:spcBef>
              <a:buSzPct val="100000"/>
              <a:defRPr sz="1200"/>
            </a:lvl2pPr>
            <a:lvl3pPr lvl="2">
              <a:spcBef>
                <a:spcPts val="0"/>
              </a:spcBef>
              <a:buSzPct val="100000"/>
              <a:defRPr sz="1200"/>
            </a:lvl3pPr>
            <a:lvl4pPr lvl="3">
              <a:spcBef>
                <a:spcPts val="0"/>
              </a:spcBef>
              <a:buSzPct val="100000"/>
              <a:defRPr sz="1200"/>
            </a:lvl4pPr>
            <a:lvl5pPr lvl="4">
              <a:spcBef>
                <a:spcPts val="0"/>
              </a:spcBef>
              <a:buSzPct val="100000"/>
              <a:defRPr sz="1200"/>
            </a:lvl5pPr>
            <a:lvl6pPr lvl="5">
              <a:spcBef>
                <a:spcPts val="0"/>
              </a:spcBef>
              <a:buSzPct val="100000"/>
              <a:defRPr sz="1200"/>
            </a:lvl6pPr>
            <a:lvl7pPr lvl="6">
              <a:spcBef>
                <a:spcPts val="0"/>
              </a:spcBef>
              <a:buSzPct val="100000"/>
              <a:defRPr sz="1200"/>
            </a:lvl7pPr>
            <a:lvl8pPr lvl="7">
              <a:spcBef>
                <a:spcPts val="0"/>
              </a:spcBef>
              <a:buSzPct val="100000"/>
              <a:defRPr sz="1200"/>
            </a:lvl8pPr>
            <a:lvl9pPr lvl="8">
              <a:spcBef>
                <a:spcPts val="0"/>
              </a:spcBef>
              <a:buSzPct val="100000"/>
              <a:defRPr sz="1200"/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Main point">
    <p:bg>
      <p:bgPr>
        <a:solidFill>
          <a:schemeClr val="accent3"/>
        </a:solidFill>
        <a:effectLst/>
      </p:bgPr>
    </p:bg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>
            <a:spLocks noGrp="1"/>
          </p:cNvSpPr>
          <p:nvPr>
            <p:ph type="title"/>
          </p:nvPr>
        </p:nvSpPr>
        <p:spPr>
          <a:xfrm>
            <a:off x="490250" y="526350"/>
            <a:ext cx="5618700" cy="40908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ct val="100000"/>
              <a:buFont typeface="Playfair Display"/>
              <a:defRPr sz="5400">
                <a:solidFill>
                  <a:schemeClr val="lt1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37" name="Shape 3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>
                <a:solidFill>
                  <a:schemeClr val="lt1"/>
                </a:solidFill>
              </a:rPr>
              <a:t>‹#›</a:t>
            </a:fld>
            <a:endParaRPr lang="en">
              <a:solidFill>
                <a:schemeClr val="lt1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Section title and description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Shape 39"/>
          <p:cNvSpPr/>
          <p:nvPr/>
        </p:nvSpPr>
        <p:spPr>
          <a:xfrm>
            <a:off x="4572000" y="-75"/>
            <a:ext cx="4572000" cy="51435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cxnSp>
        <p:nvCxnSpPr>
          <p:cNvPr id="40" name="Shape 40"/>
          <p:cNvCxnSpPr/>
          <p:nvPr/>
        </p:nvCxnSpPr>
        <p:spPr>
          <a:xfrm>
            <a:off x="5029675" y="4495500"/>
            <a:ext cx="468300" cy="0"/>
          </a:xfrm>
          <a:prstGeom prst="straightConnector1">
            <a:avLst/>
          </a:prstGeom>
          <a:noFill/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41" name="Shape 41"/>
          <p:cNvSpPr txBox="1">
            <a:spLocks noGrp="1"/>
          </p:cNvSpPr>
          <p:nvPr>
            <p:ph type="title"/>
          </p:nvPr>
        </p:nvSpPr>
        <p:spPr>
          <a:xfrm>
            <a:off x="265500" y="1081675"/>
            <a:ext cx="4045200" cy="17862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 algn="ctr">
              <a:spcBef>
                <a:spcPts val="0"/>
              </a:spcBef>
              <a:buSzPct val="100000"/>
              <a:defRPr sz="4200"/>
            </a:lvl1pPr>
            <a:lvl2pPr lvl="1" algn="ctr">
              <a:spcBef>
                <a:spcPts val="0"/>
              </a:spcBef>
              <a:buSzPct val="100000"/>
              <a:defRPr sz="4200"/>
            </a:lvl2pPr>
            <a:lvl3pPr lvl="2" algn="ctr">
              <a:spcBef>
                <a:spcPts val="0"/>
              </a:spcBef>
              <a:buSzPct val="100000"/>
              <a:defRPr sz="4200"/>
            </a:lvl3pPr>
            <a:lvl4pPr lvl="3" algn="ctr">
              <a:spcBef>
                <a:spcPts val="0"/>
              </a:spcBef>
              <a:buSzPct val="100000"/>
              <a:defRPr sz="4200"/>
            </a:lvl4pPr>
            <a:lvl5pPr lvl="4" algn="ctr">
              <a:spcBef>
                <a:spcPts val="0"/>
              </a:spcBef>
              <a:buSzPct val="100000"/>
              <a:defRPr sz="4200"/>
            </a:lvl5pPr>
            <a:lvl6pPr lvl="5" algn="ctr">
              <a:spcBef>
                <a:spcPts val="0"/>
              </a:spcBef>
              <a:buSzPct val="100000"/>
              <a:defRPr sz="4200"/>
            </a:lvl6pPr>
            <a:lvl7pPr lvl="6" algn="ctr">
              <a:spcBef>
                <a:spcPts val="0"/>
              </a:spcBef>
              <a:buSzPct val="100000"/>
              <a:defRPr sz="4200"/>
            </a:lvl7pPr>
            <a:lvl8pPr lvl="7" algn="ctr">
              <a:spcBef>
                <a:spcPts val="0"/>
              </a:spcBef>
              <a:buSzPct val="100000"/>
              <a:defRPr sz="4200"/>
            </a:lvl8pPr>
            <a:lvl9pPr lvl="8" algn="ctr">
              <a:spcBef>
                <a:spcPts val="0"/>
              </a:spcBef>
              <a:buSzPct val="100000"/>
              <a:defRPr sz="4200"/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subTitle" idx="1"/>
          </p:nvPr>
        </p:nvSpPr>
        <p:spPr>
          <a:xfrm>
            <a:off x="265500" y="2921400"/>
            <a:ext cx="4045200" cy="1345500"/>
          </a:xfrm>
          <a:prstGeom prst="rect">
            <a:avLst/>
          </a:prstGeom>
        </p:spPr>
        <p:txBody>
          <a:bodyPr lIns="91425" tIns="91425" rIns="91425" bIns="91425" anchor="t" anchorCtr="0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ct val="100000"/>
              <a:buNone/>
              <a:defRPr sz="2100"/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body" idx="2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spcBef>
                <a:spcPts val="0"/>
              </a:spcBef>
              <a:defRPr/>
            </a:lvl1pPr>
            <a:lvl2pPr lvl="1">
              <a:spcBef>
                <a:spcPts val="0"/>
              </a:spcBef>
              <a:defRPr/>
            </a:lvl2pPr>
            <a:lvl3pPr lvl="2">
              <a:spcBef>
                <a:spcPts val="0"/>
              </a:spcBef>
              <a:defRPr/>
            </a:lvl3pPr>
            <a:lvl4pPr lvl="3">
              <a:spcBef>
                <a:spcPts val="0"/>
              </a:spcBef>
              <a:defRPr/>
            </a:lvl4pPr>
            <a:lvl5pPr lvl="4">
              <a:spcBef>
                <a:spcPts val="0"/>
              </a:spcBef>
              <a:defRPr/>
            </a:lvl5pPr>
            <a:lvl6pPr lvl="5">
              <a:spcBef>
                <a:spcPts val="0"/>
              </a:spcBef>
              <a:defRPr/>
            </a:lvl6pPr>
            <a:lvl7pPr lvl="6">
              <a:spcBef>
                <a:spcPts val="0"/>
              </a:spcBef>
              <a:defRPr/>
            </a:lvl7pPr>
            <a:lvl8pPr lvl="7">
              <a:spcBef>
                <a:spcPts val="0"/>
              </a:spcBef>
              <a:defRPr/>
            </a:lvl8pPr>
            <a:lvl9pPr lvl="8"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aption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lIns="91425" tIns="91425" rIns="91425" bIns="91425" anchor="ctr" anchorCtr="0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/>
            </a:lvl1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fld id="{00000000-1234-1234-1234-123412341234}" type="slidenum">
              <a:rPr lang="en"/>
              <a:t>‹#›</a:t>
            </a:fld>
            <a:endParaRPr lang="e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1pPr>
            <a:lvl2pPr lvl="1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2pPr>
            <a:lvl3pPr lvl="2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3pPr>
            <a:lvl4pPr lvl="3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4pPr>
            <a:lvl5pPr lvl="4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5pPr>
            <a:lvl6pPr lvl="5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6pPr>
            <a:lvl7pPr lvl="6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7pPr>
            <a:lvl8pPr lvl="7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8pPr>
            <a:lvl9pPr lvl="8">
              <a:spcBef>
                <a:spcPts val="0"/>
              </a:spcBef>
              <a:buClr>
                <a:schemeClr val="dk2"/>
              </a:buClr>
              <a:buSzPct val="100000"/>
              <a:buFont typeface="Oswald"/>
              <a:buNone/>
              <a:defRPr sz="3000">
                <a:solidFill>
                  <a:schemeClr val="dk2"/>
                </a:solidFill>
                <a:latin typeface="Oswald"/>
                <a:ea typeface="Oswald"/>
                <a:cs typeface="Oswald"/>
                <a:sym typeface="Oswald"/>
              </a:defRPr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311700" y="1234075"/>
            <a:ext cx="8520600" cy="333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SzPct val="100000"/>
              <a:buFont typeface="Playfair Display"/>
              <a:defRPr sz="18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2"/>
              </a:buClr>
              <a:buFont typeface="Playfair Display"/>
              <a:defRPr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sldNum" idx="12"/>
          </p:nvPr>
        </p:nvSpPr>
        <p:spPr>
          <a:xfrm>
            <a:off x="8497999" y="4688758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r">
              <a:spcBef>
                <a:spcPts val="0"/>
              </a:spcBef>
              <a:buNone/>
            </a:pPr>
            <a:fld id="{00000000-1234-1234-1234-123412341234}" type="slidenum">
              <a:rPr lang="en" sz="1000">
                <a:solidFill>
                  <a:schemeClr val="dk2"/>
                </a:solidFill>
                <a:latin typeface="Playfair Display"/>
                <a:ea typeface="Playfair Display"/>
                <a:cs typeface="Playfair Display"/>
                <a:sym typeface="Playfair Display"/>
              </a:rPr>
              <a:t>‹#›</a:t>
            </a:fld>
            <a:endParaRPr lang="en" sz="1000">
              <a:solidFill>
                <a:schemeClr val="dk2"/>
              </a:solidFill>
              <a:latin typeface="Playfair Display"/>
              <a:ea typeface="Playfair Display"/>
              <a:cs typeface="Playfair Display"/>
              <a:sym typeface="Playfair Display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5325"/>
            <a:ext cx="8455500" cy="2145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Opinion Writing: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Sequel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Columns and Reviews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>
            <a:spLocks noGrp="1"/>
          </p:cNvSpPr>
          <p:nvPr>
            <p:ph type="title"/>
          </p:nvPr>
        </p:nvSpPr>
        <p:spPr>
          <a:xfrm>
            <a:off x="311700" y="17305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COLUMNS</a:t>
            </a:r>
          </a:p>
        </p:txBody>
      </p:sp>
      <p:sp>
        <p:nvSpPr>
          <p:cNvPr id="65" name="Shape 65"/>
          <p:cNvSpPr txBox="1">
            <a:spLocks noGrp="1"/>
          </p:cNvSpPr>
          <p:nvPr>
            <p:ph type="body" idx="1"/>
          </p:nvPr>
        </p:nvSpPr>
        <p:spPr>
          <a:xfrm>
            <a:off x="311700" y="760200"/>
            <a:ext cx="8520600" cy="36231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Opinion pieces regularly written by the same person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May be about different topics or about the same topic consistently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Published on a regular basis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Share facts, perspectives, context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 news behind the news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 explanation of unusual events</a:t>
            </a:r>
          </a:p>
          <a:p>
            <a:pPr marL="457200" lvl="0" indent="-381000" rtl="0">
              <a:spcBef>
                <a:spcPts val="0"/>
              </a:spcBef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highlight>
                  <a:srgbClr val="F4F6F8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an interpretation or analysis of how or why something happened the way it did</a:t>
            </a: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COLUMNS</a:t>
            </a:r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xfrm>
            <a:off x="311700" y="520900"/>
            <a:ext cx="8520600" cy="4772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Basically columns can be just about anything about just about anything as long as it is relevant to your audience.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They’re based in </a:t>
            </a:r>
            <a:r>
              <a:rPr lang="en" sz="2000" dirty="0">
                <a:solidFill>
                  <a:srgbClr val="000000"/>
                </a:solidFill>
                <a:highlight>
                  <a:srgbClr val="00FF00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solid research and good interviewing. Columnists express opinions based on facts learned and confirmed through reporting. 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Many scholastic columnists write about national and international issues BUT you must find a way to make them localized and important to your audience.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FIND THE TIE-IN. Offering your opinion on problems in the Middle East may seem appealing but how does it relate to your audience?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0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spcBef>
                <a:spcPts val="0"/>
              </a:spcBef>
              <a:buNone/>
            </a:pPr>
            <a:endParaRPr sz="2200" dirty="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Shape 76"/>
          <p:cNvSpPr txBox="1">
            <a:spLocks noGrp="1"/>
          </p:cNvSpPr>
          <p:nvPr>
            <p:ph type="title"/>
          </p:nvPr>
        </p:nvSpPr>
        <p:spPr>
          <a:xfrm>
            <a:off x="311700" y="2202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REVIEWS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7" name="Shape 77"/>
          <p:cNvSpPr txBox="1">
            <a:spLocks noGrp="1"/>
          </p:cNvSpPr>
          <p:nvPr>
            <p:ph type="body" idx="1"/>
          </p:nvPr>
        </p:nvSpPr>
        <p:spPr>
          <a:xfrm>
            <a:off x="311700" y="1171425"/>
            <a:ext cx="8520600" cy="34044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A review is more than just writing about whether or not you like something - it should be an educated analysis. 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People know that it is YOUR opinion because of the byline so use the first person sparingly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Do not use quotes from other people… this is YOUR baby!</a:t>
            </a: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 rtl="0">
              <a:spcBef>
                <a:spcPts val="0"/>
              </a:spcBef>
              <a:buNone/>
            </a:pPr>
            <a:endParaRPr sz="22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xfrm>
            <a:off x="311700" y="125800"/>
            <a:ext cx="8520600" cy="5727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HOW TO BE A GOOD REVIEWER:</a:t>
            </a:r>
          </a:p>
          <a:p>
            <a:pPr lvl="0" rtl="0">
              <a:spcBef>
                <a:spcPts val="0"/>
              </a:spcBef>
              <a:buNone/>
            </a:pPr>
            <a:endParaRPr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xfrm>
            <a:off x="311700" y="951498"/>
            <a:ext cx="8212552" cy="38076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Compare and contrast something that the reader might already understand to make it easier to understand your review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Honesty and integrity are crucial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 not plagiarize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Do not send someone else in your place to gather information - you need to experience it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40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Keep an open mind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Shape 88"/>
          <p:cNvSpPr txBox="1">
            <a:spLocks noGrp="1"/>
          </p:cNvSpPr>
          <p:nvPr>
            <p:ph type="title"/>
          </p:nvPr>
        </p:nvSpPr>
        <p:spPr>
          <a:xfrm>
            <a:off x="311700" y="0"/>
            <a:ext cx="8520600" cy="6985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dirty="0">
                <a:latin typeface="Times New Roman"/>
                <a:ea typeface="Times New Roman"/>
                <a:cs typeface="Times New Roman"/>
                <a:sym typeface="Times New Roman"/>
              </a:rPr>
              <a:t>HOW TO BE A GOOD REVIEWER:</a:t>
            </a:r>
          </a:p>
          <a:p>
            <a:pPr lvl="0" rtl="0">
              <a:spcBef>
                <a:spcPts val="0"/>
              </a:spcBef>
              <a:buNone/>
            </a:pPr>
            <a:endParaRPr dirty="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469704" y="635054"/>
            <a:ext cx="8219813" cy="4106646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 humble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Be charitable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Consider your words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Not all criticism has to be destructive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Keep in mind how you would want to be reviewed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There’s a difference between critiquing and cruelty</a:t>
            </a:r>
          </a:p>
          <a:p>
            <a:pPr marL="457200" marR="0" lvl="0" indent="-38100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rgbClr val="000000"/>
              </a:buClr>
              <a:buSzPct val="100000"/>
              <a:buFont typeface="Times New Roman"/>
            </a:pPr>
            <a:r>
              <a:rPr lang="en" sz="20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Gain some experience in the area you are reviewing - become an expert through experience</a:t>
            </a:r>
            <a:r>
              <a:rPr lang="en" sz="2400" dirty="0">
                <a:solidFill>
                  <a:srgbClr val="000000"/>
                </a:solidFill>
                <a:highlight>
                  <a:srgbClr val="FFFFFF"/>
                </a:highlight>
                <a:latin typeface="Times New Roman"/>
                <a:ea typeface="Times New Roman"/>
                <a:cs typeface="Times New Roman"/>
                <a:sym typeface="Times New Roman"/>
              </a:rPr>
              <a:t>.</a:t>
            </a:r>
          </a:p>
          <a:p>
            <a:pPr marR="0" lvl="0" algn="l" rt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None/>
            </a:pPr>
            <a:endParaRPr sz="2400" dirty="0">
              <a:solidFill>
                <a:srgbClr val="000000"/>
              </a:solidFill>
              <a:highlight>
                <a:srgbClr val="FFFFFF"/>
              </a:highlight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Ovr>
    <a:masterClrMapping/>
  </p:clrMapOvr>
  <p:transition xmlns:p14="http://schemas.microsoft.com/office/powerpoint/2010/main"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ctrTitle"/>
          </p:nvPr>
        </p:nvSpPr>
        <p:spPr>
          <a:xfrm>
            <a:off x="344250" y="1405325"/>
            <a:ext cx="8455500" cy="21453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/>
            </a:r>
            <a:br>
              <a:rPr lang="en">
                <a:latin typeface="Times New Roman"/>
                <a:ea typeface="Times New Roman"/>
                <a:cs typeface="Times New Roman"/>
                <a:sym typeface="Times New Roman"/>
              </a:rPr>
            </a:b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Opinion Writing: </a:t>
            </a:r>
          </a:p>
          <a:p>
            <a:pPr lvl="0" rt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The Sequel</a:t>
            </a:r>
          </a:p>
          <a:p>
            <a:pPr lvl="0">
              <a:spcBef>
                <a:spcPts val="0"/>
              </a:spcBef>
              <a:buNone/>
            </a:pPr>
            <a:endParaRPr sz="4800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subTitle" idx="1"/>
          </p:nvPr>
        </p:nvSpPr>
        <p:spPr>
          <a:xfrm>
            <a:off x="344250" y="3550650"/>
            <a:ext cx="4910100" cy="7992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>
                <a:latin typeface="Times New Roman"/>
                <a:ea typeface="Times New Roman"/>
                <a:cs typeface="Times New Roman"/>
                <a:sym typeface="Times New Roman"/>
              </a:rPr>
              <a:t>Columns and Reviews</a:t>
            </a:r>
          </a:p>
        </p:txBody>
      </p:sp>
    </p:spTree>
    <p:extLst>
      <p:ext uri="{BB962C8B-B14F-4D97-AF65-F5344CB8AC3E}">
        <p14:creationId xmlns:p14="http://schemas.microsoft.com/office/powerpoint/2010/main" val="4175171694"/>
      </p:ext>
    </p:extLst>
  </p:cSld>
  <p:clrMapOvr>
    <a:masterClrMapping/>
  </p:clrMapOvr>
  <p:transition xmlns:p14="http://schemas.microsoft.com/office/powerpoint/2010/main" spd="slow">
    <p:cut/>
  </p:transition>
</p:sld>
</file>

<file path=ppt/theme/theme1.xml><?xml version="1.0" encoding="utf-8"?>
<a:theme xmlns:a="http://schemas.openxmlformats.org/drawingml/2006/main" name="pop">
  <a:themeElements>
    <a:clrScheme name="Pop">
      <a:dk1>
        <a:srgbClr val="F8E71C"/>
      </a:dk1>
      <a:lt1>
        <a:srgbClr val="FFFFFF"/>
      </a:lt1>
      <a:dk2>
        <a:srgbClr val="000000"/>
      </a:dk2>
      <a:lt2>
        <a:srgbClr val="D9D9D9"/>
      </a:lt2>
      <a:accent1>
        <a:srgbClr val="666666"/>
      </a:accent1>
      <a:accent2>
        <a:srgbClr val="483165"/>
      </a:accent2>
      <a:accent3>
        <a:srgbClr val="EB1E95"/>
      </a:accent3>
      <a:accent4>
        <a:srgbClr val="0F9D58"/>
      </a:accent4>
      <a:accent5>
        <a:srgbClr val="01AFD1"/>
      </a:accent5>
      <a:accent6>
        <a:srgbClr val="9C27B0"/>
      </a:accent6>
      <a:hlink>
        <a:srgbClr val="01AFD1"/>
      </a:hlink>
      <a:folHlink>
        <a:srgbClr val="01AFD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315</Words>
  <Application>Microsoft Macintosh PowerPoint</Application>
  <PresentationFormat>On-screen Show (16:9)</PresentationFormat>
  <Paragraphs>38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pop</vt:lpstr>
      <vt:lpstr> Opinion Writing:  The Sequel </vt:lpstr>
      <vt:lpstr>COLUMNS</vt:lpstr>
      <vt:lpstr>COLUMNS</vt:lpstr>
      <vt:lpstr>REVIEWS </vt:lpstr>
      <vt:lpstr>HOW TO BE A GOOD REVIEWER: </vt:lpstr>
      <vt:lpstr>HOW TO BE A GOOD REVIEWER: </vt:lpstr>
      <vt:lpstr> Opinion Writing:  The Sequel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Opinion Writing:  The Sequel </dc:title>
  <cp:lastModifiedBy>Richard Karpel</cp:lastModifiedBy>
  <cp:revision>2</cp:revision>
  <dcterms:modified xsi:type="dcterms:W3CDTF">2016-04-28T19:59:12Z</dcterms:modified>
</cp:coreProperties>
</file>