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41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4814372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fluidsurveys.com/survey-sample-size-calculator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POLLS AND SURVEYS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What ARE they thinking?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273550" y="699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 dirty="0">
                <a:latin typeface="Times New Roman"/>
                <a:ea typeface="Times New Roman"/>
                <a:cs typeface="Times New Roman"/>
                <a:sym typeface="Times New Roman"/>
              </a:rPr>
              <a:t>EXAMPLES OF GOOD SURVEY </a:t>
            </a:r>
            <a:r>
              <a:rPr lang="en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QUESTIONS</a:t>
            </a:r>
            <a:endParaRPr lang="en" sz="32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311700" y="642650"/>
            <a:ext cx="8138700" cy="4407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Opinions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were to vote today, would you vote for student council president candidate A or candidate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B?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Feelings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candidate do you believe gave the best speech: candidate A or candidate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B?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Behaviors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Did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volunteer for any student council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campaigns?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Demographic data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Gender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age, grade-level, race/ethnicity, income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273550" y="699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 dirty="0">
                <a:latin typeface="Times New Roman"/>
                <a:ea typeface="Times New Roman"/>
                <a:cs typeface="Times New Roman"/>
                <a:sym typeface="Times New Roman"/>
              </a:rPr>
              <a:t>PICKING THE RIGHT SAMPLE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311700" y="642650"/>
            <a:ext cx="8138700" cy="4407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SAMPLE = REPRESENTATION OF POPULATION DIRECTLY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   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INFLUENCED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 ISSUE AT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HAND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²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Sample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should accurately represent the population you are interested in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specificity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²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Once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know the sample, make sure that everyone in the group has a chance of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participating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²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Random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sampling - draw names from hat, take a list an pick every “nth”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name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²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need to be 95% certain of your results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273550" y="699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 dirty="0">
                <a:latin typeface="Times New Roman"/>
                <a:ea typeface="Times New Roman"/>
                <a:cs typeface="Times New Roman"/>
                <a:sym typeface="Times New Roman"/>
              </a:rPr>
              <a:t>HOW TO BE 95% </a:t>
            </a:r>
            <a:r>
              <a:rPr lang="en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CERTAIN</a:t>
            </a:r>
            <a:endParaRPr lang="en" sz="32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311700" y="642650"/>
            <a:ext cx="8138700" cy="4407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You’re going to have to do math…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seriously</a:t>
            </a:r>
            <a:endParaRPr lang="en-US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really… you can have this fabulous website do it for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http://fluidsurveys.com/survey-sample-size-calculator/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Seriously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 don’t try it on your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own</a:t>
            </a:r>
            <a:endParaRPr lang="en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calculator will figure the sample size for your population with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acceptable margin of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error</a:t>
            </a:r>
            <a:endParaRPr lang="en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Ø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95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% certain = 19 times out of 20 you get the same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</a:t>
            </a:r>
            <a:endParaRPr lang="en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POLLS AND SURVEYS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What ARE they thinking?</a:t>
            </a:r>
          </a:p>
        </p:txBody>
      </p:sp>
    </p:spTree>
    <p:extLst>
      <p:ext uri="{BB962C8B-B14F-4D97-AF65-F5344CB8AC3E}">
        <p14:creationId xmlns:p14="http://schemas.microsoft.com/office/powerpoint/2010/main" val="2790725910"/>
      </p:ext>
    </p:extLst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 dirty="0">
                <a:latin typeface="Times New Roman"/>
                <a:ea typeface="Times New Roman"/>
                <a:cs typeface="Times New Roman"/>
                <a:sym typeface="Times New Roman"/>
              </a:rPr>
              <a:t>POLLS AND SURVEYS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EXACTLY IS THE DIFFERENCE</a:t>
            </a:r>
            <a:r>
              <a:rPr lang="en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???</a:t>
            </a:r>
            <a:r>
              <a:rPr lang="en-US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en-US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US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POLLS				         SURVEYS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lang="en-US" b="1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endParaRPr lang="en-US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endParaRPr lang="en-US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85563" y="1849138"/>
            <a:ext cx="3585700" cy="115804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bg2"/>
                </a:solidFill>
                <a:latin typeface="Times New Roman"/>
                <a:cs typeface="Times New Roman"/>
              </a:rPr>
              <a:t> Just one question</a:t>
            </a:r>
            <a:br>
              <a:rPr lang="en-US" sz="2000" b="1" dirty="0" smtClean="0">
                <a:solidFill>
                  <a:schemeClr val="bg2"/>
                </a:solidFill>
                <a:latin typeface="Times New Roman"/>
                <a:cs typeface="Times New Roman"/>
              </a:rPr>
            </a:br>
            <a:r>
              <a:rPr lang="en-US" sz="2000" b="1" dirty="0" smtClean="0">
                <a:solidFill>
                  <a:schemeClr val="bg2"/>
                </a:solidFill>
                <a:latin typeface="Times New Roman"/>
                <a:cs typeface="Times New Roman"/>
              </a:rPr>
              <a:t/>
            </a:r>
            <a:br>
              <a:rPr lang="en-US" sz="2000" b="1" dirty="0" smtClean="0">
                <a:solidFill>
                  <a:schemeClr val="bg2"/>
                </a:solidFill>
                <a:latin typeface="Times New Roman"/>
                <a:cs typeface="Times New Roman"/>
              </a:rPr>
            </a:br>
            <a:r>
              <a:rPr lang="en-US" sz="2000" b="1" dirty="0" smtClean="0">
                <a:solidFill>
                  <a:schemeClr val="bg2"/>
                </a:solidFill>
                <a:latin typeface="Times New Roman"/>
                <a:cs typeface="Times New Roman"/>
              </a:rPr>
              <a:t> Choose from several answers</a:t>
            </a:r>
            <a:endParaRPr lang="en-US" sz="2000" b="1" dirty="0">
              <a:solidFill>
                <a:schemeClr val="bg2"/>
              </a:solidFill>
              <a:latin typeface="Times New Roman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66164" y="1849137"/>
            <a:ext cx="4080599" cy="3119255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76200" lvl="0">
              <a:spcAft>
                <a:spcPts val="1600"/>
              </a:spcAft>
              <a:buClr>
                <a:srgbClr val="000000"/>
              </a:buClr>
              <a:buSzPct val="100000"/>
            </a:pPr>
            <a:endParaRPr lang="en" sz="20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71594" y="1998564"/>
            <a:ext cx="362305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imes New Roman"/>
                <a:cs typeface="Times New Roman"/>
              </a:rPr>
              <a:t>Several </a:t>
            </a:r>
            <a:r>
              <a:rPr lang="en-US" sz="2000" b="1" dirty="0" smtClean="0">
                <a:latin typeface="Times New Roman"/>
                <a:cs typeface="Times New Roman"/>
              </a:rPr>
              <a:t>questions</a:t>
            </a:r>
          </a:p>
          <a:p>
            <a:endParaRPr lang="en-US" sz="2000" dirty="0">
              <a:latin typeface="Times New Roman"/>
              <a:cs typeface="Times New Roman"/>
            </a:endParaRPr>
          </a:p>
          <a:p>
            <a:r>
              <a:rPr lang="en-US" sz="2000" b="1" dirty="0">
                <a:latin typeface="Times New Roman"/>
                <a:cs typeface="Times New Roman"/>
              </a:rPr>
              <a:t>More than one area of </a:t>
            </a:r>
            <a:r>
              <a:rPr lang="en-US" sz="2000" b="1" dirty="0" smtClean="0">
                <a:latin typeface="Times New Roman"/>
                <a:cs typeface="Times New Roman"/>
              </a:rPr>
              <a:t>concern</a:t>
            </a:r>
          </a:p>
          <a:p>
            <a:endParaRPr lang="en-US" sz="2000" dirty="0">
              <a:latin typeface="Times New Roman"/>
              <a:cs typeface="Times New Roman"/>
            </a:endParaRPr>
          </a:p>
          <a:p>
            <a:r>
              <a:rPr lang="en-US" sz="2000" b="1" dirty="0">
                <a:latin typeface="Times New Roman"/>
                <a:cs typeface="Times New Roman"/>
              </a:rPr>
              <a:t>The topic of the </a:t>
            </a:r>
            <a:r>
              <a:rPr lang="en-US" sz="2000" b="1" dirty="0" smtClean="0">
                <a:latin typeface="Times New Roman"/>
                <a:cs typeface="Times New Roman"/>
              </a:rPr>
              <a:t>survey</a:t>
            </a:r>
          </a:p>
          <a:p>
            <a:endParaRPr lang="en-US" sz="2000" dirty="0">
              <a:latin typeface="Times New Roman"/>
              <a:cs typeface="Times New Roman"/>
            </a:endParaRPr>
          </a:p>
          <a:p>
            <a:r>
              <a:rPr lang="en-US" sz="2000" b="1" dirty="0">
                <a:latin typeface="Times New Roman"/>
                <a:cs typeface="Times New Roman"/>
              </a:rPr>
              <a:t>Demographic information such as age, income, gender</a:t>
            </a:r>
            <a:endParaRPr lang="en-US"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200" dirty="0">
                <a:latin typeface="Times New Roman"/>
                <a:ea typeface="Times New Roman"/>
                <a:cs typeface="Times New Roman"/>
                <a:sym typeface="Times New Roman"/>
              </a:rPr>
              <a:t>THE PURPOSE OF POLLING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845375"/>
            <a:ext cx="8520600" cy="4005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Polls are used to gauge opinion about topics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Surveys are used to gauge satisfaction or opinion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be added to a story to help add relevance or context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 another dimension to the story</a:t>
            </a: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 dirty="0">
                <a:latin typeface="Times New Roman"/>
                <a:ea typeface="Times New Roman"/>
                <a:cs typeface="Times New Roman"/>
                <a:sym typeface="Times New Roman"/>
              </a:rPr>
              <a:t>REPORTING ON A POLL OR </a:t>
            </a:r>
            <a:r>
              <a:rPr lang="en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SURVEY</a:t>
            </a:r>
            <a:endParaRPr lang="en" sz="32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699" y="572700"/>
            <a:ext cx="8755263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order to report on a poll or survey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accurately, keep these things in mind:</a:t>
            </a: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Was the poll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objective?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Was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conducted by someone who has something to gain in the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outcome?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so, the results are likely skewed and not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accurate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Were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survey questions clear and accurate measures of what the survey intended to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measure?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Were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questions phrased in a way to lead the participants to answer a certain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way?</a:t>
            </a:r>
            <a:endParaRPr lang="en-US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44500"/>
            <a:ext cx="86732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 dirty="0">
                <a:latin typeface="Times New Roman"/>
                <a:ea typeface="Times New Roman"/>
                <a:cs typeface="Times New Roman"/>
                <a:sym typeface="Times New Roman"/>
              </a:rPr>
              <a:t>CONTINUED….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03144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Things to keep in mind when reporting on a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survey: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indent="-342900">
              <a:buFont typeface="Wingdings" charset="2"/>
              <a:buChar char="ü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Were the questions clear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ü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Was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there the social desirability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effect?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participants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try to answer a question the way they think they </a:t>
            </a:r>
            <a:r>
              <a:rPr lang="en" sz="20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should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answer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  <a:p>
            <a:pPr marL="3429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ü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Did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order of the questions skew the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results?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Priming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asking a question that incites emotion or personal interest and then asking for an opinion on an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action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 t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first question LEADS them to answer to second one in such a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way</a:t>
            </a:r>
            <a:endParaRPr lang="en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21875" y="0"/>
            <a:ext cx="8642675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CONTINUED….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-205431" y="501400"/>
            <a:ext cx="8992262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Things to keep in mind when reporting on a survey:</a:t>
            </a:r>
          </a:p>
          <a:p>
            <a:pPr marL="9144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Who participated?</a:t>
            </a:r>
            <a:endParaRPr lang="en-US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334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Participants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must represent the population they were drawn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from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334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Representative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samples are samples that represent the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population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from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which participants were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selected</a:t>
            </a:r>
            <a:endParaRPr lang="en-US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334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Consider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it representative of gender, race and ethnicity,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socio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		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economic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status and grade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level</a:t>
            </a:r>
            <a:endParaRPr lang="en-US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5334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NUMBERS MUST BE PRESENT IN THE SURVEY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THEY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 IN THE POPULATION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273550" y="699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CONTINUED...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-233443" y="642650"/>
            <a:ext cx="9151002" cy="4407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914400" indent="-381000">
              <a:buClr>
                <a:srgbClr val="000000"/>
              </a:buClr>
            </a:pP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Things to keep in mind when reporting on a survey:</a:t>
            </a:r>
          </a:p>
          <a:p>
            <a:pPr marL="9144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Were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there any problems with the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poll?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Was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conducted awhile ago?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no longer be representative of the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population</a:t>
            </a:r>
            <a:endParaRPr lang="en-US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Many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voices are better than a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few</a:t>
            </a:r>
            <a:endParaRPr lang="en-US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Making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sure there is proper representation is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CRUCIAL</a:t>
            </a:r>
            <a:endParaRPr lang="en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44975" y="4657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 dirty="0">
                <a:latin typeface="Times New Roman"/>
                <a:ea typeface="Times New Roman"/>
                <a:cs typeface="Times New Roman"/>
                <a:sym typeface="Times New Roman"/>
              </a:rPr>
              <a:t>RECAP!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COVER THESE BASES:</a:t>
            </a:r>
          </a:p>
          <a:p>
            <a:pPr marL="457200" marR="0" lvl="0" indent="-4064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Was the poll objective?</a:t>
            </a:r>
          </a:p>
          <a:p>
            <a:pPr marL="457200" marR="0" lvl="0" indent="-4064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Were the questions clear?</a:t>
            </a:r>
          </a:p>
          <a:p>
            <a:pPr marL="457200" marR="0" lvl="0" indent="-4064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Social desirability effect?</a:t>
            </a:r>
          </a:p>
          <a:p>
            <a:pPr marL="457200" marR="0" lvl="0" indent="-4064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Was there priming?</a:t>
            </a:r>
          </a:p>
          <a:p>
            <a:pPr marL="457200" marR="0" lvl="0" indent="-4064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Who participated?</a:t>
            </a:r>
          </a:p>
          <a:p>
            <a:pPr marL="457200" marR="0" lvl="0" indent="-4064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ü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Were there any problems with the poll?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344975" y="4657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DESIGNING YOUR SURVEY AND QUESTIONS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311700" y="570375"/>
            <a:ext cx="8520600" cy="448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ASK IF YOUR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QUESTIONS:</a:t>
            </a:r>
            <a:endParaRPr lang="en-US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ü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Measure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you want to find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out</a:t>
            </a:r>
            <a:endParaRPr lang="en-US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ü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clearest, most direct language you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ü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Lead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participants to certain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answers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They SHOULD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NOT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— 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questions should be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objective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ü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Allow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a variety of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questions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Font typeface="Wingdings" charset="2"/>
              <a:buChar char="ü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If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topic is complicated, make sure to break it apart and ask questions about each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part</a:t>
            </a:r>
            <a:endParaRPr lang="en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297</Words>
  <Application>Microsoft Macintosh PowerPoint</Application>
  <PresentationFormat>On-screen Show (16:9)</PresentationFormat>
  <Paragraphs>79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pop</vt:lpstr>
      <vt:lpstr>POLLS AND SURVEYS </vt:lpstr>
      <vt:lpstr>POLLS AND SURVEYS </vt:lpstr>
      <vt:lpstr>THE PURPOSE OF POLLING </vt:lpstr>
      <vt:lpstr>REPORTING ON A POLL OR SURVEY </vt:lpstr>
      <vt:lpstr>CONTINUED…. </vt:lpstr>
      <vt:lpstr>CONTINUED…. </vt:lpstr>
      <vt:lpstr>CONTINUED... </vt:lpstr>
      <vt:lpstr>RECAP! </vt:lpstr>
      <vt:lpstr>DESIGNING YOUR SURVEY AND QUESTIONS </vt:lpstr>
      <vt:lpstr>EXAMPLES OF GOOD SURVEY QUESTIONS </vt:lpstr>
      <vt:lpstr>PICKING THE RIGHT SAMPLE </vt:lpstr>
      <vt:lpstr>HOW TO BE 95% CERTAIN </vt:lpstr>
      <vt:lpstr>POLLS AND SURVEYS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POLLS AND SURVEYS </dc:title>
  <cp:lastModifiedBy>Richard Karpel</cp:lastModifiedBy>
  <cp:revision>10</cp:revision>
  <dcterms:modified xsi:type="dcterms:W3CDTF">2016-05-12T18:17:04Z</dcterms:modified>
</cp:coreProperties>
</file>