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6" d="100"/>
          <a:sy n="146" d="100"/>
        </p:scale>
        <p:origin x="-125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55584276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4358475" y="0"/>
            <a:ext cx="3853200" cy="5143500"/>
          </a:xfrm>
          <a:prstGeom prst="rect">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6800" b="1">
                <a:latin typeface="Playfair Display"/>
                <a:ea typeface="Playfair Display"/>
                <a:cs typeface="Playfair Display"/>
                <a:sym typeface="Playfair Display"/>
              </a:defRPr>
            </a:lvl1pPr>
            <a:lvl2pPr lvl="1" algn="ctr">
              <a:spcBef>
                <a:spcPts val="0"/>
              </a:spcBef>
              <a:buSzPct val="100000"/>
              <a:buFont typeface="Playfair Display"/>
              <a:defRPr sz="6800" b="1">
                <a:latin typeface="Playfair Display"/>
                <a:ea typeface="Playfair Display"/>
                <a:cs typeface="Playfair Display"/>
                <a:sym typeface="Playfair Display"/>
              </a:defRPr>
            </a:lvl2pPr>
            <a:lvl3pPr lvl="2" algn="ctr">
              <a:spcBef>
                <a:spcPts val="0"/>
              </a:spcBef>
              <a:buSzPct val="100000"/>
              <a:buFont typeface="Playfair Display"/>
              <a:defRPr sz="6800" b="1">
                <a:latin typeface="Playfair Display"/>
                <a:ea typeface="Playfair Display"/>
                <a:cs typeface="Playfair Display"/>
                <a:sym typeface="Playfair Display"/>
              </a:defRPr>
            </a:lvl3pPr>
            <a:lvl4pPr lvl="3" algn="ctr">
              <a:spcBef>
                <a:spcPts val="0"/>
              </a:spcBef>
              <a:buSzPct val="100000"/>
              <a:buFont typeface="Playfair Display"/>
              <a:defRPr sz="6800" b="1">
                <a:latin typeface="Playfair Display"/>
                <a:ea typeface="Playfair Display"/>
                <a:cs typeface="Playfair Display"/>
                <a:sym typeface="Playfair Display"/>
              </a:defRPr>
            </a:lvl4pPr>
            <a:lvl5pPr lvl="4" algn="ctr">
              <a:spcBef>
                <a:spcPts val="0"/>
              </a:spcBef>
              <a:buSzPct val="100000"/>
              <a:buFont typeface="Playfair Display"/>
              <a:defRPr sz="6800" b="1">
                <a:latin typeface="Playfair Display"/>
                <a:ea typeface="Playfair Display"/>
                <a:cs typeface="Playfair Display"/>
                <a:sym typeface="Playfair Display"/>
              </a:defRPr>
            </a:lvl5pPr>
            <a:lvl6pPr lvl="5" algn="ctr">
              <a:spcBef>
                <a:spcPts val="0"/>
              </a:spcBef>
              <a:buSzPct val="100000"/>
              <a:buFont typeface="Playfair Display"/>
              <a:defRPr sz="6800" b="1">
                <a:latin typeface="Playfair Display"/>
                <a:ea typeface="Playfair Display"/>
                <a:cs typeface="Playfair Display"/>
                <a:sym typeface="Playfair Display"/>
              </a:defRPr>
            </a:lvl6pPr>
            <a:lvl7pPr lvl="6" algn="ctr">
              <a:spcBef>
                <a:spcPts val="0"/>
              </a:spcBef>
              <a:buSzPct val="100000"/>
              <a:buFont typeface="Playfair Display"/>
              <a:defRPr sz="6800" b="1">
                <a:latin typeface="Playfair Display"/>
                <a:ea typeface="Playfair Display"/>
                <a:cs typeface="Playfair Display"/>
                <a:sym typeface="Playfair Display"/>
              </a:defRPr>
            </a:lvl7pPr>
            <a:lvl8pPr lvl="7" algn="ctr">
              <a:spcBef>
                <a:spcPts val="0"/>
              </a:spcBef>
              <a:buSzPct val="100000"/>
              <a:buFont typeface="Playfair Display"/>
              <a:defRPr sz="6800" b="1">
                <a:latin typeface="Playfair Display"/>
                <a:ea typeface="Playfair Display"/>
                <a:cs typeface="Playfair Display"/>
                <a:sym typeface="Playfair Display"/>
              </a:defRPr>
            </a:lvl8pPr>
            <a:lvl9pPr lvl="8" algn="ctr">
              <a:spcBef>
                <a:spcPts val="0"/>
              </a:spcBef>
              <a:buSzPct val="100000"/>
              <a:buFont typeface="Playfair Display"/>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800"/>
          </a:xfrm>
          <a:prstGeom prst="rect">
            <a:avLst/>
          </a:prstGeom>
          <a:solidFill>
            <a:schemeClr val="dk2"/>
          </a:solidFill>
        </p:spPr>
        <p:txBody>
          <a:bodyPr lIns="91425" tIns="91425" rIns="91425" bIns="91425" anchor="ctr" anchorCtr="0"/>
          <a:lstStyle>
            <a:lvl1pPr lvl="0">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600" cy="2146200"/>
          </a:xfrm>
          <a:prstGeom prst="rect">
            <a:avLst/>
          </a:prstGeom>
        </p:spPr>
        <p:txBody>
          <a:bodyPr lIns="91425" tIns="91425" rIns="91425" bIns="91425" anchor="b" anchorCtr="0"/>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4800" b="1">
                <a:latin typeface="Playfair Display"/>
                <a:ea typeface="Playfair Display"/>
                <a:cs typeface="Playfair Display"/>
                <a:sym typeface="Playfair Display"/>
              </a:defRPr>
            </a:lvl1pPr>
            <a:lvl2pPr lvl="1" algn="ctr">
              <a:spcBef>
                <a:spcPts val="0"/>
              </a:spcBef>
              <a:buSzPct val="100000"/>
              <a:buFont typeface="Playfair Display"/>
              <a:defRPr sz="4800" b="1">
                <a:latin typeface="Playfair Display"/>
                <a:ea typeface="Playfair Display"/>
                <a:cs typeface="Playfair Display"/>
                <a:sym typeface="Playfair Display"/>
              </a:defRPr>
            </a:lvl2pPr>
            <a:lvl3pPr lvl="2" algn="ctr">
              <a:spcBef>
                <a:spcPts val="0"/>
              </a:spcBef>
              <a:buSzPct val="100000"/>
              <a:buFont typeface="Playfair Display"/>
              <a:defRPr sz="4800" b="1">
                <a:latin typeface="Playfair Display"/>
                <a:ea typeface="Playfair Display"/>
                <a:cs typeface="Playfair Display"/>
                <a:sym typeface="Playfair Display"/>
              </a:defRPr>
            </a:lvl3pPr>
            <a:lvl4pPr lvl="3" algn="ctr">
              <a:spcBef>
                <a:spcPts val="0"/>
              </a:spcBef>
              <a:buSzPct val="100000"/>
              <a:buFont typeface="Playfair Display"/>
              <a:defRPr sz="4800" b="1">
                <a:latin typeface="Playfair Display"/>
                <a:ea typeface="Playfair Display"/>
                <a:cs typeface="Playfair Display"/>
                <a:sym typeface="Playfair Display"/>
              </a:defRPr>
            </a:lvl4pPr>
            <a:lvl5pPr lvl="4" algn="ctr">
              <a:spcBef>
                <a:spcPts val="0"/>
              </a:spcBef>
              <a:buSzPct val="100000"/>
              <a:buFont typeface="Playfair Display"/>
              <a:defRPr sz="4800" b="1">
                <a:latin typeface="Playfair Display"/>
                <a:ea typeface="Playfair Display"/>
                <a:cs typeface="Playfair Display"/>
                <a:sym typeface="Playfair Display"/>
              </a:defRPr>
            </a:lvl5pPr>
            <a:lvl6pPr lvl="5" algn="ctr">
              <a:spcBef>
                <a:spcPts val="0"/>
              </a:spcBef>
              <a:buSzPct val="100000"/>
              <a:buFont typeface="Playfair Display"/>
              <a:defRPr sz="4800" b="1">
                <a:latin typeface="Playfair Display"/>
                <a:ea typeface="Playfair Display"/>
                <a:cs typeface="Playfair Display"/>
                <a:sym typeface="Playfair Display"/>
              </a:defRPr>
            </a:lvl6pPr>
            <a:lvl7pPr lvl="6" algn="ctr">
              <a:spcBef>
                <a:spcPts val="0"/>
              </a:spcBef>
              <a:buSzPct val="100000"/>
              <a:buFont typeface="Playfair Display"/>
              <a:defRPr sz="4800" b="1">
                <a:latin typeface="Playfair Display"/>
                <a:ea typeface="Playfair Display"/>
                <a:cs typeface="Playfair Display"/>
                <a:sym typeface="Playfair Display"/>
              </a:defRPr>
            </a:lvl7pPr>
            <a:lvl8pPr lvl="7" algn="ctr">
              <a:spcBef>
                <a:spcPts val="0"/>
              </a:spcBef>
              <a:buSzPct val="100000"/>
              <a:buFont typeface="Playfair Display"/>
              <a:defRPr sz="4800" b="1">
                <a:latin typeface="Playfair Display"/>
                <a:ea typeface="Playfair Display"/>
                <a:cs typeface="Playfair Display"/>
                <a:sym typeface="Playfair Display"/>
              </a:defRPr>
            </a:lvl8pPr>
            <a:lvl9pPr lvl="8" algn="ctr">
              <a:spcBef>
                <a:spcPts val="0"/>
              </a:spcBef>
              <a:buSzPct val="100000"/>
              <a:buFont typeface="Playfair Display"/>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600" cy="3334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234050"/>
            <a:ext cx="3999900"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234050"/>
            <a:ext cx="3999900"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265500" y="1081675"/>
            <a:ext cx="4045200" cy="17862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9214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600" cy="33348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lIns="91425" tIns="91425" rIns="91425" bIns="91425" anchor="ctr" anchorCtr="0">
            <a:noAutofit/>
          </a:bodyPr>
          <a:lstStyle/>
          <a:p>
            <a:pPr lvl="0">
              <a:spcBef>
                <a:spcPts val="0"/>
              </a:spcBef>
              <a:buNone/>
            </a:pPr>
            <a:r>
              <a:rPr lang="en">
                <a:latin typeface="Times New Roman"/>
                <a:ea typeface="Times New Roman"/>
                <a:cs typeface="Times New Roman"/>
                <a:sym typeface="Times New Roman"/>
              </a:rPr>
              <a:t>Story Ideas</a:t>
            </a:r>
          </a:p>
        </p:txBody>
      </p:sp>
      <p:sp>
        <p:nvSpPr>
          <p:cNvPr id="59" name="Shape 59"/>
          <p:cNvSpPr txBox="1">
            <a:spLocks noGrp="1"/>
          </p:cNvSpPr>
          <p:nvPr>
            <p:ph type="subTitle" idx="1"/>
          </p:nvPr>
        </p:nvSpPr>
        <p:spPr>
          <a:xfrm>
            <a:off x="344250" y="3550650"/>
            <a:ext cx="4910100" cy="577800"/>
          </a:xfrm>
          <a:prstGeom prst="rect">
            <a:avLst/>
          </a:prstGeom>
        </p:spPr>
        <p:txBody>
          <a:bodyPr lIns="91425" tIns="91425" rIns="91425" bIns="91425" anchor="ctr" anchorCtr="0">
            <a:noAutofit/>
          </a:bodyPr>
          <a:lstStyle/>
          <a:p>
            <a:pPr lvl="0">
              <a:spcBef>
                <a:spcPts val="0"/>
              </a:spcBef>
              <a:buNone/>
            </a:pPr>
            <a:r>
              <a:rPr lang="en">
                <a:latin typeface="Times New Roman"/>
                <a:ea typeface="Times New Roman"/>
                <a:cs typeface="Times New Roman"/>
                <a:sym typeface="Times New Roman"/>
              </a:rPr>
              <a:t> News for YOUR audience</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WHAT IS A STORY IDEA?</a:t>
            </a:r>
          </a:p>
        </p:txBody>
      </p:sp>
      <p:sp>
        <p:nvSpPr>
          <p:cNvPr id="65" name="Shape 65"/>
          <p:cNvSpPr txBox="1">
            <a:spLocks noGrp="1"/>
          </p:cNvSpPr>
          <p:nvPr>
            <p:ph type="body" idx="1"/>
          </p:nvPr>
        </p:nvSpPr>
        <p:spPr>
          <a:xfrm>
            <a:off x="311700" y="1234075"/>
            <a:ext cx="8682256" cy="3334800"/>
          </a:xfrm>
          <a:prstGeom prst="rect">
            <a:avLst/>
          </a:prstGeom>
        </p:spPr>
        <p:txBody>
          <a:bodyPr lIns="91425" tIns="91425" rIns="91425" bIns="91425" anchor="t" anchorCtr="0">
            <a:noAutofit/>
          </a:bodyPr>
          <a:lstStyle/>
          <a:p>
            <a:pPr lvl="0">
              <a:spcBef>
                <a:spcPts val="0"/>
              </a:spcBef>
              <a:buNone/>
            </a:pPr>
            <a:r>
              <a:rPr lang="en" sz="2800" dirty="0">
                <a:solidFill>
                  <a:srgbClr val="000000"/>
                </a:solidFill>
                <a:highlight>
                  <a:srgbClr val="FFFFFF"/>
                </a:highlight>
                <a:latin typeface="Times New Roman"/>
                <a:ea typeface="Times New Roman"/>
                <a:cs typeface="Times New Roman"/>
                <a:sym typeface="Times New Roman"/>
              </a:rPr>
              <a:t>A story idea is where a story begins.</a:t>
            </a:r>
          </a:p>
          <a:p>
            <a:pPr marL="457200" lvl="0" indent="-419100" rtl="0">
              <a:spcBef>
                <a:spcPts val="0"/>
              </a:spcBef>
              <a:buClr>
                <a:srgbClr val="000000"/>
              </a:buClr>
              <a:buSzPct val="100000"/>
              <a:buFont typeface="Times New Roman"/>
            </a:pPr>
            <a:r>
              <a:rPr lang="en" sz="2800" dirty="0">
                <a:solidFill>
                  <a:srgbClr val="000000"/>
                </a:solidFill>
                <a:highlight>
                  <a:srgbClr val="FFFFFF"/>
                </a:highlight>
                <a:latin typeface="Times New Roman"/>
                <a:ea typeface="Times New Roman"/>
                <a:cs typeface="Times New Roman"/>
                <a:sym typeface="Times New Roman"/>
              </a:rPr>
              <a:t>Start with the “</a:t>
            </a:r>
            <a:r>
              <a:rPr lang="en" sz="2800" dirty="0" smtClean="0">
                <a:solidFill>
                  <a:srgbClr val="000000"/>
                </a:solidFill>
                <a:highlight>
                  <a:srgbClr val="FFFFFF"/>
                </a:highlight>
                <a:latin typeface="Times New Roman"/>
                <a:ea typeface="Times New Roman"/>
                <a:cs typeface="Times New Roman"/>
                <a:sym typeface="Times New Roman"/>
              </a:rPr>
              <a:t>Hmmmm…” </a:t>
            </a:r>
            <a:r>
              <a:rPr lang="en" sz="2800" dirty="0">
                <a:solidFill>
                  <a:srgbClr val="000000"/>
                </a:solidFill>
                <a:highlight>
                  <a:srgbClr val="FFFFFF"/>
                </a:highlight>
                <a:latin typeface="Times New Roman"/>
                <a:ea typeface="Times New Roman"/>
                <a:cs typeface="Times New Roman"/>
                <a:sym typeface="Times New Roman"/>
              </a:rPr>
              <a:t>test.</a:t>
            </a:r>
          </a:p>
          <a:p>
            <a:pPr marL="914400" lvl="1" indent="-419100" rtl="0">
              <a:lnSpc>
                <a:spcPct val="100000"/>
              </a:lnSpc>
              <a:spcBef>
                <a:spcPts val="0"/>
              </a:spcBef>
              <a:buClr>
                <a:srgbClr val="000000"/>
              </a:buClr>
              <a:buSzPct val="100000"/>
              <a:buFont typeface="Times New Roman"/>
            </a:pPr>
            <a:r>
              <a:rPr lang="en" sz="2800" dirty="0">
                <a:solidFill>
                  <a:srgbClr val="000000"/>
                </a:solidFill>
                <a:highlight>
                  <a:srgbClr val="FFFFFF"/>
                </a:highlight>
                <a:latin typeface="Times New Roman"/>
                <a:ea typeface="Times New Roman"/>
                <a:cs typeface="Times New Roman"/>
                <a:sym typeface="Times New Roman"/>
              </a:rPr>
              <a:t>Read or hear something that makes us go “</a:t>
            </a:r>
            <a:r>
              <a:rPr lang="en" sz="2800" dirty="0" smtClean="0">
                <a:solidFill>
                  <a:srgbClr val="000000"/>
                </a:solidFill>
                <a:highlight>
                  <a:srgbClr val="FFFFFF"/>
                </a:highlight>
                <a:latin typeface="Times New Roman"/>
                <a:ea typeface="Times New Roman"/>
                <a:cs typeface="Times New Roman"/>
                <a:sym typeface="Times New Roman"/>
              </a:rPr>
              <a:t>Hmmmm…</a:t>
            </a:r>
            <a:endParaRPr lang="en-US" sz="2800" dirty="0">
              <a:solidFill>
                <a:srgbClr val="000000"/>
              </a:solidFill>
              <a:highlight>
                <a:srgbClr val="FFFFFF"/>
              </a:highlight>
              <a:latin typeface="Times New Roman"/>
              <a:ea typeface="Times New Roman"/>
              <a:cs typeface="Times New Roman"/>
              <a:sym typeface="Times New Roman"/>
            </a:endParaRPr>
          </a:p>
          <a:p>
            <a:pPr marL="914400" lvl="1" indent="-419100" rtl="0">
              <a:lnSpc>
                <a:spcPct val="100000"/>
              </a:lnSpc>
              <a:spcBef>
                <a:spcPts val="0"/>
              </a:spcBef>
              <a:buClr>
                <a:srgbClr val="000000"/>
              </a:buClr>
              <a:buSzPct val="100000"/>
              <a:buFont typeface="Times New Roman"/>
            </a:pPr>
            <a:r>
              <a:rPr lang="en" sz="2800" dirty="0" smtClean="0">
                <a:solidFill>
                  <a:srgbClr val="000000"/>
                </a:solidFill>
                <a:highlight>
                  <a:srgbClr val="FFFFFF"/>
                </a:highlight>
                <a:latin typeface="Times New Roman"/>
                <a:ea typeface="Times New Roman"/>
                <a:cs typeface="Times New Roman"/>
                <a:sym typeface="Times New Roman"/>
              </a:rPr>
              <a:t>I </a:t>
            </a:r>
            <a:r>
              <a:rPr lang="en" sz="2800" dirty="0">
                <a:solidFill>
                  <a:srgbClr val="000000"/>
                </a:solidFill>
                <a:highlight>
                  <a:srgbClr val="FFFFFF"/>
                </a:highlight>
                <a:latin typeface="Times New Roman"/>
                <a:ea typeface="Times New Roman"/>
                <a:cs typeface="Times New Roman"/>
                <a:sym typeface="Times New Roman"/>
              </a:rPr>
              <a:t>didn’t know that! I wonder what else fits around it.”</a:t>
            </a:r>
          </a:p>
          <a:p>
            <a:pPr marL="914400" lvl="1" indent="-419100" rtl="0">
              <a:spcBef>
                <a:spcPts val="0"/>
              </a:spcBef>
              <a:buClr>
                <a:srgbClr val="000000"/>
              </a:buClr>
              <a:buSzPct val="100000"/>
              <a:buFont typeface="Times New Roman"/>
            </a:pPr>
            <a:r>
              <a:rPr lang="en" sz="2800" dirty="0">
                <a:solidFill>
                  <a:srgbClr val="000000"/>
                </a:solidFill>
                <a:highlight>
                  <a:srgbClr val="FFFFFF"/>
                </a:highlight>
                <a:latin typeface="Times New Roman"/>
                <a:ea typeface="Times New Roman"/>
                <a:cs typeface="Times New Roman"/>
                <a:sym typeface="Times New Roman"/>
              </a:rPr>
              <a:t>Natural curiosity </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I’M GOING TO NEED MORE THAN THAT...</a:t>
            </a:r>
          </a:p>
        </p:txBody>
      </p:sp>
      <p:sp>
        <p:nvSpPr>
          <p:cNvPr id="71" name="Shape 71"/>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Times New Roman"/>
            </a:pPr>
            <a:r>
              <a:rPr lang="en" sz="2800" dirty="0">
                <a:solidFill>
                  <a:srgbClr val="000000"/>
                </a:solidFill>
                <a:latin typeface="Times New Roman"/>
                <a:ea typeface="Times New Roman"/>
                <a:cs typeface="Times New Roman"/>
                <a:sym typeface="Times New Roman"/>
              </a:rPr>
              <a:t>Find the little piece in a big idea</a:t>
            </a:r>
          </a:p>
          <a:p>
            <a:pPr marL="457200" lvl="0" indent="-419100" rtl="0">
              <a:spcBef>
                <a:spcPts val="0"/>
              </a:spcBef>
              <a:buClr>
                <a:srgbClr val="000000"/>
              </a:buClr>
              <a:buSzPct val="100000"/>
              <a:buFont typeface="Times New Roman"/>
            </a:pPr>
            <a:r>
              <a:rPr lang="en" sz="2800" dirty="0">
                <a:solidFill>
                  <a:srgbClr val="000000"/>
                </a:solidFill>
                <a:latin typeface="Times New Roman"/>
                <a:ea typeface="Times New Roman"/>
                <a:cs typeface="Times New Roman"/>
                <a:sym typeface="Times New Roman"/>
              </a:rPr>
              <a:t>Or a big idea in a little observation</a:t>
            </a:r>
          </a:p>
          <a:p>
            <a:pPr marL="457200" lvl="0" indent="-419100">
              <a:spcBef>
                <a:spcPts val="0"/>
              </a:spcBef>
              <a:buClr>
                <a:srgbClr val="000000"/>
              </a:buClr>
              <a:buSzPct val="100000"/>
              <a:buFont typeface="Times New Roman"/>
            </a:pPr>
            <a:r>
              <a:rPr lang="en" sz="2800" dirty="0">
                <a:solidFill>
                  <a:srgbClr val="000000"/>
                </a:solidFill>
                <a:latin typeface="Times New Roman"/>
                <a:ea typeface="Times New Roman"/>
                <a:cs typeface="Times New Roman"/>
                <a:sym typeface="Times New Roman"/>
              </a:rPr>
              <a:t>Example: The tax system and how changes at the government level might affect industry in your town OR why all of the banks in town have the same interest rate at the same time</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SLOW YOUR ROLL...</a:t>
            </a:r>
          </a:p>
        </p:txBody>
      </p:sp>
      <p:sp>
        <p:nvSpPr>
          <p:cNvPr id="77" name="Shape 77"/>
          <p:cNvSpPr txBox="1">
            <a:spLocks noGrp="1"/>
          </p:cNvSpPr>
          <p:nvPr>
            <p:ph type="body" idx="1"/>
          </p:nvPr>
        </p:nvSpPr>
        <p:spPr>
          <a:xfrm>
            <a:off x="400118" y="1477400"/>
            <a:ext cx="8432182" cy="3382200"/>
          </a:xfrm>
          <a:prstGeom prst="rect">
            <a:avLst/>
          </a:prstGeom>
        </p:spPr>
        <p:txBody>
          <a:bodyPr lIns="91425" tIns="91425" rIns="91425" bIns="91425" anchor="t" anchorCtr="0">
            <a:noAutofit/>
          </a:bodyPr>
          <a:lstStyle/>
          <a:p>
            <a:pPr lvl="0" rtl="0">
              <a:spcBef>
                <a:spcPts val="0"/>
              </a:spcBef>
              <a:buNone/>
            </a:pPr>
            <a:r>
              <a:rPr lang="en" sz="2800" dirty="0">
                <a:solidFill>
                  <a:srgbClr val="000000"/>
                </a:solidFill>
                <a:highlight>
                  <a:srgbClr val="FFFFFF"/>
                </a:highlight>
                <a:latin typeface="Times New Roman"/>
                <a:ea typeface="Times New Roman"/>
                <a:cs typeface="Times New Roman"/>
                <a:sym typeface="Times New Roman"/>
              </a:rPr>
              <a:t>Not every story idea will turn into a story. </a:t>
            </a:r>
            <a:endParaRPr lang="en-US" sz="2800" dirty="0" smtClean="0">
              <a:solidFill>
                <a:srgbClr val="000000"/>
              </a:solidFill>
              <a:highlight>
                <a:srgbClr val="FFFFFF"/>
              </a:highlight>
              <a:latin typeface="Times New Roman"/>
              <a:ea typeface="Times New Roman"/>
              <a:cs typeface="Times New Roman"/>
              <a:sym typeface="Times New Roman"/>
            </a:endParaRPr>
          </a:p>
          <a:p>
            <a:pPr lvl="0" rtl="0">
              <a:spcBef>
                <a:spcPts val="0"/>
              </a:spcBef>
              <a:buNone/>
            </a:pPr>
            <a:r>
              <a:rPr lang="en" sz="2800" dirty="0" smtClean="0">
                <a:solidFill>
                  <a:srgbClr val="000000"/>
                </a:solidFill>
                <a:highlight>
                  <a:srgbClr val="FFFFFF"/>
                </a:highlight>
                <a:latin typeface="Times New Roman"/>
                <a:ea typeface="Times New Roman"/>
                <a:cs typeface="Times New Roman"/>
                <a:sym typeface="Times New Roman"/>
              </a:rPr>
              <a:t>DON’T </a:t>
            </a:r>
            <a:r>
              <a:rPr lang="en" sz="2800" dirty="0">
                <a:solidFill>
                  <a:srgbClr val="000000"/>
                </a:solidFill>
                <a:highlight>
                  <a:srgbClr val="FFFFFF"/>
                </a:highlight>
                <a:latin typeface="Times New Roman"/>
                <a:ea typeface="Times New Roman"/>
                <a:cs typeface="Times New Roman"/>
                <a:sym typeface="Times New Roman"/>
              </a:rPr>
              <a:t>be wasteful with your time and energy. </a:t>
            </a:r>
            <a:endParaRPr lang="en-US" sz="2800" dirty="0" smtClean="0">
              <a:solidFill>
                <a:srgbClr val="000000"/>
              </a:solidFill>
              <a:highlight>
                <a:srgbClr val="FFFFFF"/>
              </a:highlight>
              <a:latin typeface="Times New Roman"/>
              <a:ea typeface="Times New Roman"/>
              <a:cs typeface="Times New Roman"/>
              <a:sym typeface="Times New Roman"/>
            </a:endParaRPr>
          </a:p>
          <a:p>
            <a:pPr lvl="0" rtl="0">
              <a:spcBef>
                <a:spcPts val="0"/>
              </a:spcBef>
              <a:buNone/>
            </a:pPr>
            <a:r>
              <a:rPr lang="en" sz="2800" dirty="0" smtClean="0">
                <a:solidFill>
                  <a:srgbClr val="000000"/>
                </a:solidFill>
                <a:highlight>
                  <a:srgbClr val="FFFFFF"/>
                </a:highlight>
                <a:latin typeface="Times New Roman"/>
                <a:ea typeface="Times New Roman"/>
                <a:cs typeface="Times New Roman"/>
                <a:sym typeface="Times New Roman"/>
              </a:rPr>
              <a:t>The </a:t>
            </a:r>
            <a:r>
              <a:rPr lang="en" sz="2800" dirty="0">
                <a:solidFill>
                  <a:srgbClr val="000000"/>
                </a:solidFill>
                <a:highlight>
                  <a:srgbClr val="FFFFFF"/>
                </a:highlight>
                <a:latin typeface="Times New Roman"/>
                <a:ea typeface="Times New Roman"/>
                <a:cs typeface="Times New Roman"/>
                <a:sym typeface="Times New Roman"/>
              </a:rPr>
              <a:t>main qualification of a story is that your AUDIENCE will want to spend time with it, find it interesting and read it.</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THE BIG QUESTION THAT’S REALLY TWO BIG QUESTIONS:</a:t>
            </a:r>
          </a:p>
        </p:txBody>
      </p:sp>
      <p:sp>
        <p:nvSpPr>
          <p:cNvPr id="83" name="Shape 83"/>
          <p:cNvSpPr txBox="1">
            <a:spLocks noGrp="1"/>
          </p:cNvSpPr>
          <p:nvPr>
            <p:ph type="body" idx="1"/>
          </p:nvPr>
        </p:nvSpPr>
        <p:spPr>
          <a:xfrm>
            <a:off x="487950" y="1560175"/>
            <a:ext cx="7044000" cy="3193200"/>
          </a:xfrm>
          <a:prstGeom prst="rect">
            <a:avLst/>
          </a:prstGeom>
        </p:spPr>
        <p:txBody>
          <a:bodyPr lIns="91425" tIns="91425" rIns="91425" bIns="91425" anchor="t" anchorCtr="0">
            <a:noAutofit/>
          </a:bodyPr>
          <a:lstStyle/>
          <a:p>
            <a:pPr lvl="0" rtl="0">
              <a:spcBef>
                <a:spcPts val="0"/>
              </a:spcBef>
              <a:buNone/>
            </a:pPr>
            <a:r>
              <a:rPr lang="en" sz="2800" dirty="0">
                <a:solidFill>
                  <a:srgbClr val="000000"/>
                </a:solidFill>
                <a:highlight>
                  <a:srgbClr val="FFFFFF"/>
                </a:highlight>
                <a:latin typeface="Times New Roman"/>
                <a:ea typeface="Times New Roman"/>
                <a:cs typeface="Times New Roman"/>
                <a:sym typeface="Times New Roman"/>
              </a:rPr>
              <a:t>WHO IS OUR AUDIENCE?</a:t>
            </a:r>
          </a:p>
          <a:p>
            <a:pPr lvl="0" rtl="0">
              <a:spcBef>
                <a:spcPts val="0"/>
              </a:spcBef>
              <a:buNone/>
            </a:pPr>
            <a:endParaRPr sz="28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r>
              <a:rPr lang="en" sz="2800" dirty="0">
                <a:solidFill>
                  <a:srgbClr val="000000"/>
                </a:solidFill>
                <a:highlight>
                  <a:srgbClr val="FFFFFF"/>
                </a:highlight>
                <a:latin typeface="Times New Roman"/>
                <a:ea typeface="Times New Roman"/>
                <a:cs typeface="Times New Roman"/>
                <a:sym typeface="Times New Roman"/>
              </a:rPr>
              <a:t>HOW ARE THEY GETTING THEIR NEWS?</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WHY DOES IT MATTER HOW?</a:t>
            </a:r>
          </a:p>
        </p:txBody>
      </p:sp>
      <p:sp>
        <p:nvSpPr>
          <p:cNvPr id="89" name="Shape 89"/>
          <p:cNvSpPr txBox="1">
            <a:spLocks noGrp="1"/>
          </p:cNvSpPr>
          <p:nvPr>
            <p:ph type="body" idx="1"/>
          </p:nvPr>
        </p:nvSpPr>
        <p:spPr>
          <a:xfrm>
            <a:off x="487949" y="1174414"/>
            <a:ext cx="8227663" cy="3578961"/>
          </a:xfrm>
          <a:prstGeom prst="rect">
            <a:avLst/>
          </a:prstGeom>
        </p:spPr>
        <p:txBody>
          <a:bodyPr lIns="91425" tIns="91425" rIns="91425" bIns="91425" anchor="t" anchorCtr="0">
            <a:noAutofit/>
          </a:bodyPr>
          <a:lstStyle/>
          <a:p>
            <a:pPr lvl="0" rtl="0">
              <a:spcBef>
                <a:spcPts val="0"/>
              </a:spcBef>
              <a:buNone/>
            </a:pPr>
            <a:r>
              <a:rPr lang="en-US" sz="2800" dirty="0">
                <a:solidFill>
                  <a:srgbClr val="000000"/>
                </a:solidFill>
                <a:highlight>
                  <a:srgbClr val="FFFFFF"/>
                </a:highlight>
                <a:latin typeface="Times New Roman"/>
                <a:ea typeface="Times New Roman"/>
                <a:cs typeface="Times New Roman"/>
                <a:sym typeface="Times New Roman"/>
              </a:rPr>
              <a:t>C</a:t>
            </a:r>
            <a:r>
              <a:rPr lang="en" sz="2800" dirty="0" smtClean="0">
                <a:solidFill>
                  <a:srgbClr val="000000"/>
                </a:solidFill>
                <a:highlight>
                  <a:srgbClr val="FFFFFF"/>
                </a:highlight>
                <a:latin typeface="Times New Roman"/>
                <a:ea typeface="Times New Roman"/>
                <a:cs typeface="Times New Roman"/>
                <a:sym typeface="Times New Roman"/>
              </a:rPr>
              <a:t>ontent </a:t>
            </a:r>
            <a:r>
              <a:rPr lang="en" sz="2800" dirty="0">
                <a:solidFill>
                  <a:srgbClr val="000000"/>
                </a:solidFill>
                <a:highlight>
                  <a:srgbClr val="FFFFFF"/>
                </a:highlight>
                <a:latin typeface="Times New Roman"/>
                <a:ea typeface="Times New Roman"/>
                <a:cs typeface="Times New Roman"/>
                <a:sym typeface="Times New Roman"/>
              </a:rPr>
              <a:t>that is created is dependent not only on what the audience will want but HOW they will read it. </a:t>
            </a:r>
            <a:endParaRPr lang="en-US" sz="2800" dirty="0" smtClean="0">
              <a:solidFill>
                <a:srgbClr val="000000"/>
              </a:solidFill>
              <a:highlight>
                <a:srgbClr val="FFFFFF"/>
              </a:highlight>
              <a:latin typeface="Times New Roman"/>
              <a:ea typeface="Times New Roman"/>
              <a:cs typeface="Times New Roman"/>
              <a:sym typeface="Times New Roman"/>
            </a:endParaRPr>
          </a:p>
          <a:p>
            <a:pPr lvl="0" rtl="0">
              <a:spcBef>
                <a:spcPts val="0"/>
              </a:spcBef>
              <a:buNone/>
            </a:pPr>
            <a:r>
              <a:rPr lang="en" sz="2800" dirty="0" smtClean="0">
                <a:solidFill>
                  <a:srgbClr val="000000"/>
                </a:solidFill>
                <a:highlight>
                  <a:srgbClr val="FFFFFF"/>
                </a:highlight>
                <a:latin typeface="Times New Roman"/>
                <a:ea typeface="Times New Roman"/>
                <a:cs typeface="Times New Roman"/>
                <a:sym typeface="Times New Roman"/>
              </a:rPr>
              <a:t>A </a:t>
            </a:r>
            <a:r>
              <a:rPr lang="en" sz="2800" dirty="0">
                <a:solidFill>
                  <a:srgbClr val="000000"/>
                </a:solidFill>
                <a:highlight>
                  <a:srgbClr val="FFFFFF"/>
                </a:highlight>
                <a:latin typeface="Times New Roman"/>
                <a:ea typeface="Times New Roman"/>
                <a:cs typeface="Times New Roman"/>
                <a:sym typeface="Times New Roman"/>
              </a:rPr>
              <a:t>story written for a print magazine will be different than a story </a:t>
            </a:r>
            <a:r>
              <a:rPr lang="en" sz="2800" dirty="0" smtClean="0">
                <a:solidFill>
                  <a:srgbClr val="000000"/>
                </a:solidFill>
                <a:highlight>
                  <a:srgbClr val="FFFFFF"/>
                </a:highlight>
                <a:latin typeface="Times New Roman"/>
                <a:ea typeface="Times New Roman"/>
                <a:cs typeface="Times New Roman"/>
                <a:sym typeface="Times New Roman"/>
              </a:rPr>
              <a:t>o</a:t>
            </a:r>
            <a:r>
              <a:rPr lang="en-US" sz="2800" dirty="0" smtClean="0">
                <a:solidFill>
                  <a:srgbClr val="000000"/>
                </a:solidFill>
                <a:highlight>
                  <a:srgbClr val="FFFFFF"/>
                </a:highlight>
                <a:latin typeface="Times New Roman"/>
                <a:ea typeface="Times New Roman"/>
                <a:cs typeface="Times New Roman"/>
                <a:sym typeface="Times New Roman"/>
              </a:rPr>
              <a:t>n</a:t>
            </a:r>
            <a:r>
              <a:rPr lang="en" sz="2800" dirty="0" smtClean="0">
                <a:solidFill>
                  <a:srgbClr val="000000"/>
                </a:solidFill>
                <a:highlight>
                  <a:srgbClr val="FFFFFF"/>
                </a:highlight>
                <a:latin typeface="Times New Roman"/>
                <a:ea typeface="Times New Roman"/>
                <a:cs typeface="Times New Roman"/>
                <a:sym typeface="Times New Roman"/>
              </a:rPr>
              <a:t> </a:t>
            </a:r>
            <a:r>
              <a:rPr lang="en" sz="2800" dirty="0">
                <a:solidFill>
                  <a:srgbClr val="000000"/>
                </a:solidFill>
                <a:highlight>
                  <a:srgbClr val="FFFFFF"/>
                </a:highlight>
                <a:latin typeface="Times New Roman"/>
                <a:ea typeface="Times New Roman"/>
                <a:cs typeface="Times New Roman"/>
                <a:sym typeface="Times New Roman"/>
              </a:rPr>
              <a:t>the same subject written for a website.</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SO WHAT DO WE NEED TO KNOW ABOUT OUR AUDIENCE?</a:t>
            </a:r>
          </a:p>
        </p:txBody>
      </p:sp>
      <p:sp>
        <p:nvSpPr>
          <p:cNvPr id="95" name="Shape 95"/>
          <p:cNvSpPr txBox="1">
            <a:spLocks noGrp="1"/>
          </p:cNvSpPr>
          <p:nvPr>
            <p:ph type="body" idx="1"/>
          </p:nvPr>
        </p:nvSpPr>
        <p:spPr>
          <a:xfrm>
            <a:off x="487949" y="1560175"/>
            <a:ext cx="8344351" cy="3193200"/>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Times New Roman"/>
            </a:pPr>
            <a:r>
              <a:rPr lang="en" sz="2400" dirty="0">
                <a:solidFill>
                  <a:srgbClr val="000000"/>
                </a:solidFill>
                <a:highlight>
                  <a:srgbClr val="FFFFFF"/>
                </a:highlight>
                <a:latin typeface="Times New Roman"/>
                <a:ea typeface="Times New Roman"/>
                <a:cs typeface="Times New Roman"/>
                <a:sym typeface="Times New Roman"/>
              </a:rPr>
              <a:t>How they get their </a:t>
            </a:r>
            <a:r>
              <a:rPr lang="en" sz="2400" dirty="0" smtClean="0">
                <a:solidFill>
                  <a:srgbClr val="000000"/>
                </a:solidFill>
                <a:highlight>
                  <a:srgbClr val="FFFFFF"/>
                </a:highlight>
                <a:latin typeface="Times New Roman"/>
                <a:ea typeface="Times New Roman"/>
                <a:cs typeface="Times New Roman"/>
                <a:sym typeface="Times New Roman"/>
              </a:rPr>
              <a:t>news</a:t>
            </a:r>
            <a:endParaRPr lang="en" sz="2400" dirty="0">
              <a:solidFill>
                <a:srgbClr val="000000"/>
              </a:solidFill>
              <a:highlight>
                <a:srgbClr val="FFFFFF"/>
              </a:highlight>
              <a:latin typeface="Times New Roman"/>
              <a:ea typeface="Times New Roman"/>
              <a:cs typeface="Times New Roman"/>
              <a:sym typeface="Times New Roman"/>
            </a:endParaRPr>
          </a:p>
          <a:p>
            <a:pPr marL="457200" lvl="0" indent="-419100" rtl="0">
              <a:spcBef>
                <a:spcPts val="0"/>
              </a:spcBef>
              <a:buClr>
                <a:srgbClr val="000000"/>
              </a:buClr>
              <a:buSzPct val="100000"/>
              <a:buFont typeface="Times New Roman"/>
            </a:pPr>
            <a:r>
              <a:rPr lang="en" sz="2400" dirty="0">
                <a:solidFill>
                  <a:srgbClr val="000000"/>
                </a:solidFill>
                <a:highlight>
                  <a:srgbClr val="FFFFFF"/>
                </a:highlight>
                <a:latin typeface="Times New Roman"/>
                <a:ea typeface="Times New Roman"/>
                <a:cs typeface="Times New Roman"/>
                <a:sym typeface="Times New Roman"/>
              </a:rPr>
              <a:t>What they are interested </a:t>
            </a:r>
            <a:r>
              <a:rPr lang="en" sz="2400" dirty="0" smtClean="0">
                <a:solidFill>
                  <a:srgbClr val="000000"/>
                </a:solidFill>
                <a:highlight>
                  <a:srgbClr val="FFFFFF"/>
                </a:highlight>
                <a:latin typeface="Times New Roman"/>
                <a:ea typeface="Times New Roman"/>
                <a:cs typeface="Times New Roman"/>
                <a:sym typeface="Times New Roman"/>
              </a:rPr>
              <a:t>in</a:t>
            </a:r>
            <a:endParaRPr lang="en" sz="2400" dirty="0">
              <a:solidFill>
                <a:srgbClr val="000000"/>
              </a:solidFill>
              <a:highlight>
                <a:srgbClr val="FFFFFF"/>
              </a:highlight>
              <a:latin typeface="Times New Roman"/>
              <a:ea typeface="Times New Roman"/>
              <a:cs typeface="Times New Roman"/>
              <a:sym typeface="Times New Roman"/>
            </a:endParaRPr>
          </a:p>
          <a:p>
            <a:pPr marL="457200" lvl="0" indent="-419100" rtl="0">
              <a:spcBef>
                <a:spcPts val="0"/>
              </a:spcBef>
              <a:buClr>
                <a:srgbClr val="000000"/>
              </a:buClr>
              <a:buSzPct val="100000"/>
              <a:buFont typeface="Times New Roman"/>
            </a:pPr>
            <a:r>
              <a:rPr lang="en" sz="2400" dirty="0">
                <a:solidFill>
                  <a:srgbClr val="000000"/>
                </a:solidFill>
                <a:highlight>
                  <a:srgbClr val="FFFFFF"/>
                </a:highlight>
                <a:latin typeface="Times New Roman"/>
                <a:ea typeface="Times New Roman"/>
                <a:cs typeface="Times New Roman"/>
                <a:sym typeface="Times New Roman"/>
              </a:rPr>
              <a:t>How much time </a:t>
            </a:r>
            <a:r>
              <a:rPr lang="en-US" sz="2400" dirty="0" smtClean="0">
                <a:solidFill>
                  <a:srgbClr val="000000"/>
                </a:solidFill>
                <a:highlight>
                  <a:srgbClr val="FFFFFF"/>
                </a:highlight>
                <a:latin typeface="Times New Roman"/>
                <a:ea typeface="Times New Roman"/>
                <a:cs typeface="Times New Roman"/>
                <a:sym typeface="Times New Roman"/>
              </a:rPr>
              <a:t>will they</a:t>
            </a:r>
            <a:r>
              <a:rPr lang="en" sz="2400" dirty="0" smtClean="0">
                <a:solidFill>
                  <a:srgbClr val="000000"/>
                </a:solidFill>
                <a:highlight>
                  <a:srgbClr val="FFFFFF"/>
                </a:highlight>
                <a:latin typeface="Times New Roman"/>
                <a:ea typeface="Times New Roman"/>
                <a:cs typeface="Times New Roman"/>
                <a:sym typeface="Times New Roman"/>
              </a:rPr>
              <a:t> </a:t>
            </a:r>
            <a:r>
              <a:rPr lang="en" sz="2400" dirty="0">
                <a:solidFill>
                  <a:srgbClr val="000000"/>
                </a:solidFill>
                <a:highlight>
                  <a:srgbClr val="FFFFFF"/>
                </a:highlight>
                <a:latin typeface="Times New Roman"/>
                <a:ea typeface="Times New Roman"/>
                <a:cs typeface="Times New Roman"/>
                <a:sym typeface="Times New Roman"/>
              </a:rPr>
              <a:t>spend on </a:t>
            </a:r>
            <a:r>
              <a:rPr lang="en" sz="2400" dirty="0" smtClean="0">
                <a:solidFill>
                  <a:srgbClr val="000000"/>
                </a:solidFill>
                <a:highlight>
                  <a:srgbClr val="FFFFFF"/>
                </a:highlight>
                <a:latin typeface="Times New Roman"/>
                <a:ea typeface="Times New Roman"/>
                <a:cs typeface="Times New Roman"/>
                <a:sym typeface="Times New Roman"/>
              </a:rPr>
              <a:t>our</a:t>
            </a:r>
            <a:r>
              <a:rPr lang="en-US" sz="2400" dirty="0" smtClean="0">
                <a:solidFill>
                  <a:srgbClr val="000000"/>
                </a:solidFill>
                <a:highlight>
                  <a:srgbClr val="FFFFFF"/>
                </a:highlight>
                <a:latin typeface="Times New Roman"/>
                <a:ea typeface="Times New Roman"/>
                <a:cs typeface="Times New Roman"/>
                <a:sym typeface="Times New Roman"/>
              </a:rPr>
              <a:t> </a:t>
            </a:r>
            <a:r>
              <a:rPr lang="en" sz="2400" dirty="0" smtClean="0">
                <a:solidFill>
                  <a:srgbClr val="000000"/>
                </a:solidFill>
                <a:highlight>
                  <a:srgbClr val="FFFFFF"/>
                </a:highlight>
                <a:latin typeface="Times New Roman"/>
                <a:ea typeface="Times New Roman"/>
                <a:cs typeface="Times New Roman"/>
                <a:sym typeface="Times New Roman"/>
              </a:rPr>
              <a:t>medium </a:t>
            </a:r>
            <a:r>
              <a:rPr lang="en" sz="2400" dirty="0">
                <a:solidFill>
                  <a:srgbClr val="000000"/>
                </a:solidFill>
                <a:highlight>
                  <a:srgbClr val="FFFFFF"/>
                </a:highlight>
                <a:latin typeface="Times New Roman"/>
                <a:ea typeface="Times New Roman"/>
                <a:cs typeface="Times New Roman"/>
                <a:sym typeface="Times New Roman"/>
              </a:rPr>
              <a:t>to get the news</a:t>
            </a:r>
          </a:p>
          <a:p>
            <a:pPr marL="457200" lvl="0" indent="-419100" rtl="0">
              <a:spcBef>
                <a:spcPts val="0"/>
              </a:spcBef>
              <a:buClr>
                <a:srgbClr val="000000"/>
              </a:buClr>
              <a:buSzPct val="100000"/>
              <a:buFont typeface="Times New Roman"/>
            </a:pPr>
            <a:r>
              <a:rPr lang="en" sz="2400" dirty="0">
                <a:solidFill>
                  <a:srgbClr val="000000"/>
                </a:solidFill>
                <a:highlight>
                  <a:srgbClr val="FFFFFF"/>
                </a:highlight>
                <a:latin typeface="Times New Roman"/>
                <a:ea typeface="Times New Roman"/>
                <a:cs typeface="Times New Roman"/>
                <a:sym typeface="Times New Roman"/>
              </a:rPr>
              <a:t>??????????? What else do you need to know...</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lIns="91425" tIns="91425" rIns="91425" bIns="91425" anchor="ctr" anchorCtr="0">
            <a:noAutofit/>
          </a:bodyPr>
          <a:lstStyle/>
          <a:p>
            <a:pPr lvl="0">
              <a:spcBef>
                <a:spcPts val="0"/>
              </a:spcBef>
              <a:buNone/>
            </a:pPr>
            <a:r>
              <a:rPr lang="en">
                <a:latin typeface="Times New Roman"/>
                <a:ea typeface="Times New Roman"/>
                <a:cs typeface="Times New Roman"/>
                <a:sym typeface="Times New Roman"/>
              </a:rPr>
              <a:t>Story Ideas</a:t>
            </a:r>
          </a:p>
        </p:txBody>
      </p:sp>
      <p:sp>
        <p:nvSpPr>
          <p:cNvPr id="59" name="Shape 59"/>
          <p:cNvSpPr txBox="1">
            <a:spLocks noGrp="1"/>
          </p:cNvSpPr>
          <p:nvPr>
            <p:ph type="subTitle" idx="1"/>
          </p:nvPr>
        </p:nvSpPr>
        <p:spPr>
          <a:xfrm>
            <a:off x="344250" y="3550650"/>
            <a:ext cx="4910100" cy="577800"/>
          </a:xfrm>
          <a:prstGeom prst="rect">
            <a:avLst/>
          </a:prstGeom>
        </p:spPr>
        <p:txBody>
          <a:bodyPr lIns="91425" tIns="91425" rIns="91425" bIns="91425" anchor="ctr" anchorCtr="0">
            <a:noAutofit/>
          </a:bodyPr>
          <a:lstStyle/>
          <a:p>
            <a:pPr lvl="0">
              <a:spcBef>
                <a:spcPts val="0"/>
              </a:spcBef>
              <a:buNone/>
            </a:pPr>
            <a:r>
              <a:rPr lang="en">
                <a:latin typeface="Times New Roman"/>
                <a:ea typeface="Times New Roman"/>
                <a:cs typeface="Times New Roman"/>
                <a:sym typeface="Times New Roman"/>
              </a:rPr>
              <a:t> News for YOUR audience</a:t>
            </a:r>
          </a:p>
        </p:txBody>
      </p:sp>
    </p:spTree>
    <p:extLst>
      <p:ext uri="{BB962C8B-B14F-4D97-AF65-F5344CB8AC3E}">
        <p14:creationId xmlns:p14="http://schemas.microsoft.com/office/powerpoint/2010/main" val="679199317"/>
      </p:ext>
    </p:extLst>
  </p:cSld>
  <p:clrMapOvr>
    <a:masterClrMapping/>
  </p:clrMapOvr>
  <p:transition xmlns:p14="http://schemas.microsoft.com/office/powerpoint/2010/main" spd="slow">
    <p:cut/>
  </p:transition>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284</Words>
  <Application>Microsoft Macintosh PowerPoint</Application>
  <PresentationFormat>On-screen Show (16:9)</PresentationFormat>
  <Paragraphs>30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pop</vt:lpstr>
      <vt:lpstr>Story Ideas</vt:lpstr>
      <vt:lpstr>WHAT IS A STORY IDEA?</vt:lpstr>
      <vt:lpstr>I’M GOING TO NEED MORE THAN THAT...</vt:lpstr>
      <vt:lpstr>SLOW YOUR ROLL...</vt:lpstr>
      <vt:lpstr>THE BIG QUESTION THAT’S REALLY TWO BIG QUESTIONS:</vt:lpstr>
      <vt:lpstr>WHY DOES IT MATTER HOW?</vt:lpstr>
      <vt:lpstr>SO WHAT DO WE NEED TO KNOW ABOUT OUR AUDIENCE?</vt:lpstr>
      <vt:lpstr>Story Ideas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 Ideas</dc:title>
  <cp:lastModifiedBy>Richard Karpel</cp:lastModifiedBy>
  <cp:revision>2</cp:revision>
  <dcterms:modified xsi:type="dcterms:W3CDTF">2016-04-26T15:44:07Z</dcterms:modified>
</cp:coreProperties>
</file>