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7" r:id="rId3"/>
    <p:sldId id="266" r:id="rId4"/>
    <p:sldId id="262" r:id="rId5"/>
    <p:sldId id="258" r:id="rId6"/>
    <p:sldId id="259" r:id="rId7"/>
    <p:sldId id="260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 snapToObjects="1">
      <p:cViewPr>
        <p:scale>
          <a:sx n="100" d="100"/>
          <a:sy n="100" d="100"/>
        </p:scale>
        <p:origin x="1960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F7DC-AF41-EC46-A70F-1BA6F4838E69}" type="datetimeFigureOut">
              <a:rPr lang="en-US" smtClean="0"/>
              <a:t>6/30/17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91B8-5258-0F44-8B0E-258F7BCE3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727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F7DC-AF41-EC46-A70F-1BA6F4838E69}" type="datetimeFigureOut">
              <a:rPr lang="en-US" smtClean="0"/>
              <a:t>6/30/17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91B8-5258-0F44-8B0E-258F7BCE3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F7DC-AF41-EC46-A70F-1BA6F4838E69}" type="datetimeFigureOut">
              <a:rPr lang="en-US" smtClean="0"/>
              <a:t>6/30/17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91B8-5258-0F44-8B0E-258F7BCE3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91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F7DC-AF41-EC46-A70F-1BA6F4838E69}" type="datetimeFigureOut">
              <a:rPr lang="en-US" smtClean="0"/>
              <a:t>6/30/17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91B8-5258-0F44-8B0E-258F7BCE3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89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F7DC-AF41-EC46-A70F-1BA6F4838E69}" type="datetimeFigureOut">
              <a:rPr lang="en-US" smtClean="0"/>
              <a:t>6/30/17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91B8-5258-0F44-8B0E-258F7BCE3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6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F7DC-AF41-EC46-A70F-1BA6F4838E69}" type="datetimeFigureOut">
              <a:rPr lang="en-US" smtClean="0"/>
              <a:t>6/30/17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91B8-5258-0F44-8B0E-258F7BCE3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8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F7DC-AF41-EC46-A70F-1BA6F4838E69}" type="datetimeFigureOut">
              <a:rPr lang="en-US" smtClean="0"/>
              <a:t>6/30/17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91B8-5258-0F44-8B0E-258F7BCE3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16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F7DC-AF41-EC46-A70F-1BA6F4838E69}" type="datetimeFigureOut">
              <a:rPr lang="en-US" smtClean="0"/>
              <a:t>6/30/17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91B8-5258-0F44-8B0E-258F7BCE3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89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F7DC-AF41-EC46-A70F-1BA6F4838E69}" type="datetimeFigureOut">
              <a:rPr lang="en-US" smtClean="0"/>
              <a:t>6/30/17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91B8-5258-0F44-8B0E-258F7BCE3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601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F7DC-AF41-EC46-A70F-1BA6F4838E69}" type="datetimeFigureOut">
              <a:rPr lang="en-US" smtClean="0"/>
              <a:t>6/30/17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91B8-5258-0F44-8B0E-258F7BCE3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80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F7DC-AF41-EC46-A70F-1BA6F4838E69}" type="datetimeFigureOut">
              <a:rPr lang="en-US" smtClean="0"/>
              <a:t>6/30/17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91B8-5258-0F44-8B0E-258F7BCE3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604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2F7DC-AF41-EC46-A70F-1BA6F4838E69}" type="datetimeFigureOut">
              <a:rPr lang="en-US" smtClean="0"/>
              <a:t>6/30/17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B91B8-5258-0F44-8B0E-258F7BCE3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4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4" Type="http://schemas.openxmlformats.org/officeDocument/2006/relationships/image" Target="../media/image8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12874" y="1655726"/>
            <a:ext cx="7124216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0" b="1" dirty="0" smtClean="0">
                <a:solidFill>
                  <a:srgbClr val="FFFF00"/>
                </a:solidFill>
                <a:latin typeface="Tahoma"/>
                <a:cs typeface="Tahoma"/>
              </a:rPr>
              <a:t>ANTS</a:t>
            </a:r>
            <a:endParaRPr lang="en-US" sz="20000" b="1" dirty="0">
              <a:solidFill>
                <a:srgbClr val="FFFF00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23321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0488" y="1351279"/>
            <a:ext cx="822859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QUOTE 1:</a:t>
            </a:r>
          </a:p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Individual workers weigh on average between 1 to 5 mg, according to the species.</a:t>
            </a:r>
          </a:p>
          <a:p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QUOTE </a:t>
            </a:r>
            <a:r>
              <a:rPr lang="en-US" sz="1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2: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common ants which live in British gardens weigh about 1mg or 2mg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QUOTE </a:t>
            </a:r>
            <a:r>
              <a:rPr lang="en-US" sz="1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3: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t's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probable their weights vary greatly - though most experts seem to agree the average weight of an ant is less than 10mg.</a:t>
            </a: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6577" y="230246"/>
            <a:ext cx="79047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ahoma"/>
                <a:cs typeface="Tahoma"/>
              </a:rPr>
              <a:t>How much do the ants weigh?</a:t>
            </a:r>
            <a:endParaRPr lang="en-US" sz="4000" b="1" dirty="0">
              <a:latin typeface="Tahoma"/>
              <a:cs typeface="Tahom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0168" y="821797"/>
            <a:ext cx="85251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Read the three quotes from the BBC article below and address the synthesis question at the bottom of the page.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450168" y="3163445"/>
            <a:ext cx="842453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Synthesis Question: </a:t>
            </a:r>
          </a:p>
          <a:p>
            <a:r>
              <a:rPr lang="en-US" sz="1400" dirty="0" smtClean="0"/>
              <a:t>Use all of the information given so far to construct a reasonable estimate for the total weight of all ants on Earth. Include a high number, low number and </a:t>
            </a:r>
            <a:r>
              <a:rPr lang="en-US" sz="1400" smtClean="0"/>
              <a:t>best estimate.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0588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96577" y="230246"/>
            <a:ext cx="777508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ahoma"/>
                <a:cs typeface="Tahoma"/>
              </a:rPr>
              <a:t>How much do all the humans weigh?</a:t>
            </a:r>
            <a:endParaRPr lang="en-US" sz="3200" b="1" dirty="0">
              <a:latin typeface="Tahoma"/>
              <a:cs typeface="Tahom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0168" y="874819"/>
            <a:ext cx="852517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Average Human Adult = 62 kilograms. Write this number </a:t>
            </a:r>
            <a:r>
              <a:rPr lang="en-US" sz="1400" smtClean="0"/>
              <a:t>in scientific </a:t>
            </a:r>
            <a:r>
              <a:rPr lang="en-US" sz="1400" dirty="0"/>
              <a:t>n</a:t>
            </a:r>
            <a:r>
              <a:rPr lang="en-US" sz="1400" smtClean="0"/>
              <a:t>otation</a:t>
            </a:r>
            <a:r>
              <a:rPr lang="en-US" sz="1400" dirty="0" smtClean="0"/>
              <a:t>.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7198027"/>
              </p:ext>
            </p:extLst>
          </p:nvPr>
        </p:nvGraphicFramePr>
        <p:xfrm>
          <a:off x="183468" y="1485900"/>
          <a:ext cx="10697444" cy="414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3" imgW="11747500" imgH="4546600" progId="Excel.Sheet.12">
                  <p:embed/>
                </p:oleObj>
              </mc:Choice>
              <mc:Fallback>
                <p:oleObj name="Worksheet" r:id="rId3" imgW="11747500" imgH="45466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3468" y="1485900"/>
                        <a:ext cx="10697444" cy="414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963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0"/>
            <a:ext cx="5936226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4179500"/>
            <a:ext cx="1715756" cy="7806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8703" y="2748824"/>
            <a:ext cx="986469" cy="208776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38196" y="5867564"/>
            <a:ext cx="7652722" cy="1015663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000090"/>
                </a:solidFill>
                <a:latin typeface="Tahoma"/>
                <a:cs typeface="Tahoma"/>
              </a:rPr>
              <a:t>WRITE</a:t>
            </a:r>
            <a:r>
              <a:rPr lang="en-US" sz="6000" dirty="0" smtClean="0">
                <a:latin typeface="Tahoma"/>
                <a:cs typeface="Tahoma"/>
              </a:rPr>
              <a:t> A QUESTION</a:t>
            </a:r>
            <a:endParaRPr lang="en-US" sz="60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248892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3288" y="461850"/>
            <a:ext cx="7850083" cy="5755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b="1" dirty="0" smtClean="0">
                <a:solidFill>
                  <a:srgbClr val="000090"/>
                </a:solidFill>
                <a:latin typeface="Tahoma"/>
                <a:cs typeface="Tahoma"/>
              </a:rPr>
              <a:t>TURN </a:t>
            </a:r>
          </a:p>
          <a:p>
            <a:pPr algn="ctr"/>
            <a:r>
              <a:rPr lang="en-US" sz="3600" b="1" dirty="0" smtClean="0">
                <a:solidFill>
                  <a:srgbClr val="000090"/>
                </a:solidFill>
                <a:latin typeface="Tahoma"/>
                <a:cs typeface="Tahoma"/>
              </a:rPr>
              <a:t> </a:t>
            </a:r>
          </a:p>
          <a:p>
            <a:pPr algn="ctr"/>
            <a:r>
              <a:rPr lang="en-US" sz="16600" b="1" dirty="0" smtClean="0">
                <a:solidFill>
                  <a:srgbClr val="000090"/>
                </a:solidFill>
                <a:latin typeface="Tahoma"/>
                <a:cs typeface="Tahoma"/>
              </a:rPr>
              <a:t>TALK</a:t>
            </a:r>
            <a:endParaRPr lang="en-US" sz="16600" b="1" dirty="0">
              <a:solidFill>
                <a:srgbClr val="000090"/>
              </a:solidFill>
              <a:latin typeface="Tahoma"/>
              <a:cs typeface="Tahom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60664" y="2759633"/>
            <a:ext cx="222744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>
                <a:solidFill>
                  <a:srgbClr val="800000"/>
                </a:solidFill>
                <a:latin typeface="Tahoma"/>
                <a:cs typeface="Tahoma"/>
              </a:rPr>
              <a:t>AND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89971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art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0" y="0"/>
            <a:ext cx="73420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39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900" y="0"/>
            <a:ext cx="7424854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9039" y="4446254"/>
            <a:ext cx="1715756" cy="7806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2018" y="1801391"/>
            <a:ext cx="986469" cy="2087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4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850900" y="0"/>
            <a:ext cx="7424854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9040" y="3177830"/>
            <a:ext cx="1715756" cy="7806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8097" y="2952779"/>
            <a:ext cx="986469" cy="2087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14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00" y="0"/>
            <a:ext cx="8648943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7017" y="1041938"/>
            <a:ext cx="77010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atin typeface="Tahoma"/>
                <a:cs typeface="Tahoma"/>
              </a:rPr>
              <a:t>WRITE DOWN YOUR GUESS</a:t>
            </a:r>
            <a:endParaRPr lang="en-US" sz="7200" dirty="0">
              <a:latin typeface="Tahoma"/>
              <a:cs typeface="Tahom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3980" y="4115980"/>
            <a:ext cx="50161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IF YOU TOOK ALL THE ANTS IN THE WORLD AND COMPARED THEM TO ALL THE HUMANS, WHICH WOULD WEIGH MORE?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2876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0499" y="742341"/>
            <a:ext cx="6834526" cy="5375234"/>
          </a:xfrm>
          <a:prstGeom prst="rect">
            <a:avLst/>
          </a:prstGeom>
          <a:ln w="63500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47052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407" y="1272891"/>
            <a:ext cx="80678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Part 1: </a:t>
            </a:r>
            <a:r>
              <a:rPr lang="en-US" sz="1400" dirty="0" smtClean="0"/>
              <a:t>The BBC article writes “British entomologist C.B Williams</a:t>
            </a:r>
            <a:r>
              <a:rPr lang="en-US" sz="1400" dirty="0"/>
              <a:t> </a:t>
            </a:r>
            <a:r>
              <a:rPr lang="en-US" sz="1400" dirty="0" smtClean="0"/>
              <a:t>calculated that the number of insects alive on earth at a given moment was </a:t>
            </a:r>
            <a:r>
              <a:rPr lang="en-US" sz="1400" b="1" dirty="0" smtClean="0"/>
              <a:t>one million trillion</a:t>
            </a:r>
            <a:r>
              <a:rPr lang="en-US" sz="1400" dirty="0"/>
              <a:t>. </a:t>
            </a:r>
            <a:r>
              <a:rPr lang="en-US" sz="1400" dirty="0" smtClean="0"/>
              <a:t>Write </a:t>
            </a:r>
            <a:r>
              <a:rPr lang="en-US" sz="1400" dirty="0"/>
              <a:t>this number in scientific notation.</a:t>
            </a:r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353704" y="2268002"/>
            <a:ext cx="81160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Part 2: </a:t>
            </a:r>
            <a:r>
              <a:rPr lang="en-US" sz="1400" dirty="0" smtClean="0"/>
              <a:t>If 1% of the insect population consists of ants, how many ants would there be? Show your work.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353704" y="3906283"/>
            <a:ext cx="80195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Part 3: </a:t>
            </a:r>
            <a:r>
              <a:rPr lang="en-US" sz="1400" dirty="0" smtClean="0"/>
              <a:t>In the</a:t>
            </a:r>
            <a:r>
              <a:rPr lang="en-US" sz="1400" b="1" dirty="0" smtClean="0"/>
              <a:t> </a:t>
            </a:r>
            <a:r>
              <a:rPr lang="en-US" sz="1400" dirty="0" smtClean="0"/>
              <a:t>The BBC Four documentary, one claim for the number of ants is 100 trillion. Write this number in scientific notation.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292407" y="305425"/>
            <a:ext cx="69939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ahoma"/>
                <a:cs typeface="Tahoma"/>
              </a:rPr>
              <a:t>How Many Ants are there?</a:t>
            </a:r>
            <a:endParaRPr lang="en-US" sz="4000" b="1" dirty="0">
              <a:latin typeface="Tahoma"/>
              <a:cs typeface="Tahom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3704" y="4718517"/>
            <a:ext cx="801959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Part 4: </a:t>
            </a:r>
            <a:r>
              <a:rPr lang="en-US" sz="1400" dirty="0" smtClean="0"/>
              <a:t>So, how many ants do you think there are? Give a reasonable range below.</a:t>
            </a:r>
          </a:p>
          <a:p>
            <a:endParaRPr lang="en-US" sz="1400" dirty="0"/>
          </a:p>
          <a:p>
            <a:r>
              <a:rPr lang="en-US" sz="1400" dirty="0" smtClean="0"/>
              <a:t>High Estimate:										Low Estimate: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41183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303</Words>
  <Application>Microsoft Macintosh PowerPoint</Application>
  <PresentationFormat>On-screen Show (4:3)</PresentationFormat>
  <Paragraphs>39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Tahoma</vt:lpstr>
      <vt:lpstr>Arial</vt:lpstr>
      <vt:lpstr>Office Theme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NYC Department of Education</Company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Shaun</dc:creator>
  <cp:lastModifiedBy>Christina Geabhart</cp:lastModifiedBy>
  <cp:revision>12</cp:revision>
  <cp:lastPrinted>2017-07-01T00:44:14Z</cp:lastPrinted>
  <dcterms:created xsi:type="dcterms:W3CDTF">2014-12-10T01:29:23Z</dcterms:created>
  <dcterms:modified xsi:type="dcterms:W3CDTF">2017-07-01T00:44:46Z</dcterms:modified>
</cp:coreProperties>
</file>