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Lst>
  <p:sldSz cy="5143500" cx="9144000"/>
  <p:notesSz cx="6858000" cy="9144000"/>
  <p:embeddedFontLst>
    <p:embeddedFont>
      <p:font typeface="Playfair Display"/>
      <p:regular r:id="rId16"/>
      <p:bold r:id="rId17"/>
      <p:italic r:id="rId18"/>
      <p:boldItalic r:id="rId19"/>
    </p:embeddedFont>
    <p:embeddedFont>
      <p:font typeface="Montserrat"/>
      <p:regular r:id="rId20"/>
      <p:bold r:id="rId21"/>
      <p:italic r:id="rId22"/>
      <p:boldItalic r:id="rId23"/>
    </p:embeddedFont>
    <p:embeddedFont>
      <p:font typeface="Oswald"/>
      <p:regular r:id="rId24"/>
      <p:bold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Montserrat-regular.fntdata"/><Relationship Id="rId22" Type="http://schemas.openxmlformats.org/officeDocument/2006/relationships/font" Target="fonts/Montserrat-italic.fntdata"/><Relationship Id="rId21" Type="http://schemas.openxmlformats.org/officeDocument/2006/relationships/font" Target="fonts/Montserrat-bold.fntdata"/><Relationship Id="rId24" Type="http://schemas.openxmlformats.org/officeDocument/2006/relationships/font" Target="fonts/Oswald-regular.fntdata"/><Relationship Id="rId23" Type="http://schemas.openxmlformats.org/officeDocument/2006/relationships/font" Target="fonts/Montserrat-boldItalic.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font" Target="fonts/Oswald-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font" Target="fonts/PlayfairDisplay-bold.fntdata"/><Relationship Id="rId16" Type="http://schemas.openxmlformats.org/officeDocument/2006/relationships/font" Target="fonts/PlayfairDisplay-regular.fntdata"/><Relationship Id="rId19" Type="http://schemas.openxmlformats.org/officeDocument/2006/relationships/font" Target="fonts/PlayfairDisplay-boldItalic.fntdata"/><Relationship Id="rId18" Type="http://schemas.openxmlformats.org/officeDocument/2006/relationships/font" Target="fonts/PlayfairDisplay-italic.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Char char="●"/>
              <a:defRPr sz="1100"/>
            </a:lvl1pPr>
            <a:lvl2pPr lvl="1">
              <a:spcBef>
                <a:spcPts val="0"/>
              </a:spcBef>
              <a:buChar char="○"/>
              <a:defRPr sz="1100"/>
            </a:lvl2pPr>
            <a:lvl3pPr lvl="2">
              <a:spcBef>
                <a:spcPts val="0"/>
              </a:spcBef>
              <a:buChar char="■"/>
              <a:defRPr sz="1100"/>
            </a:lvl3pPr>
            <a:lvl4pPr lvl="3">
              <a:spcBef>
                <a:spcPts val="0"/>
              </a:spcBef>
              <a:buChar char="●"/>
              <a:defRPr sz="1100"/>
            </a:lvl4pPr>
            <a:lvl5pPr lvl="4">
              <a:spcBef>
                <a:spcPts val="0"/>
              </a:spcBef>
              <a:buChar char="○"/>
              <a:defRPr sz="1100"/>
            </a:lvl5pPr>
            <a:lvl6pPr lvl="5">
              <a:spcBef>
                <a:spcPts val="0"/>
              </a:spcBef>
              <a:buChar char="■"/>
              <a:defRPr sz="1100"/>
            </a:lvl6pPr>
            <a:lvl7pPr lvl="6">
              <a:spcBef>
                <a:spcPts val="0"/>
              </a:spcBef>
              <a:buChar char="●"/>
              <a:defRPr sz="1100"/>
            </a:lvl7pPr>
            <a:lvl8pPr lvl="7">
              <a:spcBef>
                <a:spcPts val="0"/>
              </a:spcBef>
              <a:buChar char="○"/>
              <a:defRPr sz="1100"/>
            </a:lvl8pPr>
            <a:lvl9pPr lvl="8">
              <a:spcBef>
                <a:spcPts val="0"/>
              </a:spcBef>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4" name="Shape 54"/>
        <p:cNvGrpSpPr/>
        <p:nvPr/>
      </p:nvGrpSpPr>
      <p:grpSpPr>
        <a:xfrm>
          <a:off x="0" y="0"/>
          <a:ext cx="0" cy="0"/>
          <a:chOff x="0" y="0"/>
          <a:chExt cx="0" cy="0"/>
        </a:xfrm>
      </p:grpSpPr>
      <p:sp>
        <p:nvSpPr>
          <p:cNvPr id="55" name="Shape 55"/>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6" name="Shape 5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8" name="Shape 118"/>
        <p:cNvGrpSpPr/>
        <p:nvPr/>
      </p:nvGrpSpPr>
      <p:grpSpPr>
        <a:xfrm>
          <a:off x="0" y="0"/>
          <a:ext cx="0" cy="0"/>
          <a:chOff x="0" y="0"/>
          <a:chExt cx="0" cy="0"/>
        </a:xfrm>
      </p:grpSpPr>
      <p:sp>
        <p:nvSpPr>
          <p:cNvPr id="119" name="Shape 11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0" name="Shape 12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rPr lang="en"/>
              <a:t>It is important to distinguish between ethics and law. The two are clearly related, because laws do not emerge out of nowhere but from reflection over what is right and wrong, and then writing that into law.</a:t>
            </a:r>
          </a:p>
          <a:p>
            <a:pPr lvl="0" rtl="0">
              <a:spcBef>
                <a:spcPts val="0"/>
              </a:spcBef>
              <a:buNone/>
            </a:pPr>
            <a:r>
              <a:t/>
            </a:r>
            <a:endParaRPr/>
          </a:p>
          <a:p>
            <a:pPr lvl="0" rtl="0">
              <a:spcBef>
                <a:spcPts val="0"/>
              </a:spcBef>
              <a:buNone/>
            </a:pPr>
            <a:r>
              <a:rPr lang="en"/>
              <a:t>Ethics replaces the language of CAN with the language of SHOULD</a:t>
            </a:r>
          </a:p>
          <a:p>
            <a:pPr lvl="0" rtl="0">
              <a:spcBef>
                <a:spcPts val="0"/>
              </a:spcBef>
              <a:buNone/>
            </a:pPr>
            <a:r>
              <a:t/>
            </a:r>
            <a:endParaRPr/>
          </a:p>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Shape 6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2" name="Shape 6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0" name="Shape 10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7" name="Shape 10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bg>
      <p:bgPr>
        <a:solidFill>
          <a:schemeClr val="dk1"/>
        </a:solidFill>
      </p:bgPr>
    </p:bg>
    <p:spTree>
      <p:nvGrpSpPr>
        <p:cNvPr id="9" name="Shape 9"/>
        <p:cNvGrpSpPr/>
        <p:nvPr/>
      </p:nvGrpSpPr>
      <p:grpSpPr>
        <a:xfrm>
          <a:off x="0" y="0"/>
          <a:ext cx="0" cy="0"/>
          <a:chOff x="0" y="0"/>
          <a:chExt cx="0" cy="0"/>
        </a:xfrm>
      </p:grpSpPr>
      <p:sp>
        <p:nvSpPr>
          <p:cNvPr id="10" name="Shape 10"/>
          <p:cNvSpPr/>
          <p:nvPr/>
        </p:nvSpPr>
        <p:spPr>
          <a:xfrm>
            <a:off x="4286250" y="0"/>
            <a:ext cx="72300" cy="5143500"/>
          </a:xfrm>
          <a:prstGeom prst="rect">
            <a:avLst/>
          </a:prstGeom>
          <a:solidFill>
            <a:schemeClr val="dk2"/>
          </a:solidFill>
          <a:ln>
            <a:noFill/>
          </a:ln>
        </p:spPr>
        <p:txBody>
          <a:bodyPr anchorCtr="0" anchor="ctr" bIns="91425" lIns="91425" rIns="91425" wrap="square" tIns="91425">
            <a:noAutofit/>
          </a:bodyPr>
          <a:lstStyle/>
          <a:p>
            <a:pPr lvl="0">
              <a:spcBef>
                <a:spcPts val="0"/>
              </a:spcBef>
              <a:buNone/>
            </a:pPr>
            <a:r>
              <a:t/>
            </a:r>
            <a:endParaRPr/>
          </a:p>
        </p:txBody>
      </p:sp>
      <p:sp>
        <p:nvSpPr>
          <p:cNvPr id="11" name="Shape 11"/>
          <p:cNvSpPr/>
          <p:nvPr/>
        </p:nvSpPr>
        <p:spPr>
          <a:xfrm>
            <a:off x="4358475" y="0"/>
            <a:ext cx="3853200" cy="5143500"/>
          </a:xfrm>
          <a:prstGeom prst="rect">
            <a:avLst/>
          </a:prstGeom>
          <a:solidFill>
            <a:schemeClr val="accent5"/>
          </a:solidFill>
          <a:ln>
            <a:noFill/>
          </a:ln>
        </p:spPr>
        <p:txBody>
          <a:bodyPr anchorCtr="0" anchor="ctr" bIns="91425" lIns="91425" rIns="91425" wrap="square" tIns="91425">
            <a:noAutofit/>
          </a:bodyPr>
          <a:lstStyle/>
          <a:p>
            <a:pPr lvl="0">
              <a:spcBef>
                <a:spcPts val="0"/>
              </a:spcBef>
              <a:buNone/>
            </a:pPr>
            <a:r>
              <a:t/>
            </a:r>
            <a:endParaRPr/>
          </a:p>
        </p:txBody>
      </p:sp>
      <p:sp>
        <p:nvSpPr>
          <p:cNvPr id="12" name="Shape 12"/>
          <p:cNvSpPr txBox="1"/>
          <p:nvPr>
            <p:ph type="ctrTitle"/>
          </p:nvPr>
        </p:nvSpPr>
        <p:spPr>
          <a:xfrm>
            <a:off x="344250" y="1403850"/>
            <a:ext cx="8455500" cy="2146800"/>
          </a:xfrm>
          <a:prstGeom prst="rect">
            <a:avLst/>
          </a:prstGeom>
          <a:solidFill>
            <a:srgbClr val="FFFFFF"/>
          </a:solidFill>
        </p:spPr>
        <p:txBody>
          <a:bodyPr anchorCtr="0" anchor="ctr" bIns="91425" lIns="91425" rIns="91425" wrap="square" tIns="91425"/>
          <a:lstStyle>
            <a:lvl1pPr lvl="0" algn="ctr">
              <a:spcBef>
                <a:spcPts val="0"/>
              </a:spcBef>
              <a:buSzPct val="100000"/>
              <a:buFont typeface="Playfair Display"/>
              <a:defRPr b="1" sz="6800">
                <a:latin typeface="Playfair Display"/>
                <a:ea typeface="Playfair Display"/>
                <a:cs typeface="Playfair Display"/>
                <a:sym typeface="Playfair Display"/>
              </a:defRPr>
            </a:lvl1pPr>
            <a:lvl2pPr lvl="1" algn="ctr">
              <a:spcBef>
                <a:spcPts val="0"/>
              </a:spcBef>
              <a:buSzPct val="100000"/>
              <a:buFont typeface="Playfair Display"/>
              <a:defRPr b="1" sz="6800">
                <a:latin typeface="Playfair Display"/>
                <a:ea typeface="Playfair Display"/>
                <a:cs typeface="Playfair Display"/>
                <a:sym typeface="Playfair Display"/>
              </a:defRPr>
            </a:lvl2pPr>
            <a:lvl3pPr lvl="2" algn="ctr">
              <a:spcBef>
                <a:spcPts val="0"/>
              </a:spcBef>
              <a:buSzPct val="100000"/>
              <a:buFont typeface="Playfair Display"/>
              <a:defRPr b="1" sz="6800">
                <a:latin typeface="Playfair Display"/>
                <a:ea typeface="Playfair Display"/>
                <a:cs typeface="Playfair Display"/>
                <a:sym typeface="Playfair Display"/>
              </a:defRPr>
            </a:lvl3pPr>
            <a:lvl4pPr lvl="3" algn="ctr">
              <a:spcBef>
                <a:spcPts val="0"/>
              </a:spcBef>
              <a:buSzPct val="100000"/>
              <a:buFont typeface="Playfair Display"/>
              <a:defRPr b="1" sz="6800">
                <a:latin typeface="Playfair Display"/>
                <a:ea typeface="Playfair Display"/>
                <a:cs typeface="Playfair Display"/>
                <a:sym typeface="Playfair Display"/>
              </a:defRPr>
            </a:lvl4pPr>
            <a:lvl5pPr lvl="4" algn="ctr">
              <a:spcBef>
                <a:spcPts val="0"/>
              </a:spcBef>
              <a:buSzPct val="100000"/>
              <a:buFont typeface="Playfair Display"/>
              <a:defRPr b="1" sz="6800">
                <a:latin typeface="Playfair Display"/>
                <a:ea typeface="Playfair Display"/>
                <a:cs typeface="Playfair Display"/>
                <a:sym typeface="Playfair Display"/>
              </a:defRPr>
            </a:lvl5pPr>
            <a:lvl6pPr lvl="5" algn="ctr">
              <a:spcBef>
                <a:spcPts val="0"/>
              </a:spcBef>
              <a:buSzPct val="100000"/>
              <a:buFont typeface="Playfair Display"/>
              <a:defRPr b="1" sz="6800">
                <a:latin typeface="Playfair Display"/>
                <a:ea typeface="Playfair Display"/>
                <a:cs typeface="Playfair Display"/>
                <a:sym typeface="Playfair Display"/>
              </a:defRPr>
            </a:lvl6pPr>
            <a:lvl7pPr lvl="6" algn="ctr">
              <a:spcBef>
                <a:spcPts val="0"/>
              </a:spcBef>
              <a:buSzPct val="100000"/>
              <a:buFont typeface="Playfair Display"/>
              <a:defRPr b="1" sz="6800">
                <a:latin typeface="Playfair Display"/>
                <a:ea typeface="Playfair Display"/>
                <a:cs typeface="Playfair Display"/>
                <a:sym typeface="Playfair Display"/>
              </a:defRPr>
            </a:lvl7pPr>
            <a:lvl8pPr lvl="7" algn="ctr">
              <a:spcBef>
                <a:spcPts val="0"/>
              </a:spcBef>
              <a:buSzPct val="100000"/>
              <a:buFont typeface="Playfair Display"/>
              <a:defRPr b="1" sz="6800">
                <a:latin typeface="Playfair Display"/>
                <a:ea typeface="Playfair Display"/>
                <a:cs typeface="Playfair Display"/>
                <a:sym typeface="Playfair Display"/>
              </a:defRPr>
            </a:lvl8pPr>
            <a:lvl9pPr lvl="8" algn="ctr">
              <a:spcBef>
                <a:spcPts val="0"/>
              </a:spcBef>
              <a:buSzPct val="100000"/>
              <a:buFont typeface="Playfair Display"/>
              <a:defRPr b="1" sz="6800">
                <a:latin typeface="Playfair Display"/>
                <a:ea typeface="Playfair Display"/>
                <a:cs typeface="Playfair Display"/>
                <a:sym typeface="Playfair Display"/>
              </a:defRPr>
            </a:lvl9pPr>
          </a:lstStyle>
          <a:p/>
        </p:txBody>
      </p:sp>
      <p:sp>
        <p:nvSpPr>
          <p:cNvPr id="13" name="Shape 13"/>
          <p:cNvSpPr txBox="1"/>
          <p:nvPr>
            <p:ph idx="1" type="subTitle"/>
          </p:nvPr>
        </p:nvSpPr>
        <p:spPr>
          <a:xfrm>
            <a:off x="344250" y="3550650"/>
            <a:ext cx="4910100" cy="577800"/>
          </a:xfrm>
          <a:prstGeom prst="rect">
            <a:avLst/>
          </a:prstGeom>
          <a:solidFill>
            <a:schemeClr val="dk2"/>
          </a:solidFill>
        </p:spPr>
        <p:txBody>
          <a:bodyPr anchorCtr="0" anchor="ctr" bIns="91425" lIns="91425" rIns="91425" wrap="square" tIns="91425"/>
          <a:lstStyle>
            <a:lvl1pPr lvl="0">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1pPr>
            <a:lvl2pPr lvl="1">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2pPr>
            <a:lvl3pPr lvl="2">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3pPr>
            <a:lvl4pPr lvl="3">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4pPr>
            <a:lvl5pPr lvl="4">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5pPr>
            <a:lvl6pPr lvl="5">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6pPr>
            <a:lvl7pPr lvl="6">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7pPr>
            <a:lvl8pPr lvl="7">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8pPr>
            <a:lvl9pPr lvl="8">
              <a:lnSpc>
                <a:spcPct val="100000"/>
              </a:lnSpc>
              <a:spcBef>
                <a:spcPts val="0"/>
              </a:spcBef>
              <a:spcAft>
                <a:spcPts val="0"/>
              </a:spcAft>
              <a:buClr>
                <a:schemeClr val="lt1"/>
              </a:buClr>
              <a:buSzPct val="100000"/>
              <a:buFont typeface="Montserrat"/>
              <a:buNone/>
              <a:defRPr b="1" sz="2400">
                <a:solidFill>
                  <a:schemeClr val="lt1"/>
                </a:solidFill>
                <a:latin typeface="Montserrat"/>
                <a:ea typeface="Montserrat"/>
                <a:cs typeface="Montserrat"/>
                <a:sym typeface="Montserrat"/>
              </a:defRPr>
            </a:lvl9pPr>
          </a:lstStyle>
          <a:p/>
        </p:txBody>
      </p:sp>
      <p:sp>
        <p:nvSpPr>
          <p:cNvPr id="14" name="Shape 14"/>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8" name="Shape 48"/>
        <p:cNvGrpSpPr/>
        <p:nvPr/>
      </p:nvGrpSpPr>
      <p:grpSpPr>
        <a:xfrm>
          <a:off x="0" y="0"/>
          <a:ext cx="0" cy="0"/>
          <a:chOff x="0" y="0"/>
          <a:chExt cx="0" cy="0"/>
        </a:xfrm>
      </p:grpSpPr>
      <p:sp>
        <p:nvSpPr>
          <p:cNvPr id="49" name="Shape 49"/>
          <p:cNvSpPr txBox="1"/>
          <p:nvPr>
            <p:ph type="title"/>
          </p:nvPr>
        </p:nvSpPr>
        <p:spPr>
          <a:xfrm>
            <a:off x="311700" y="999925"/>
            <a:ext cx="8520600" cy="2146200"/>
          </a:xfrm>
          <a:prstGeom prst="rect">
            <a:avLst/>
          </a:prstGeom>
        </p:spPr>
        <p:txBody>
          <a:bodyPr anchorCtr="0" anchor="b" bIns="91425" lIns="91425" rIns="91425" wrap="square" tIns="91425"/>
          <a:lstStyle>
            <a:lvl1pPr lvl="0" algn="ctr">
              <a:spcBef>
                <a:spcPts val="0"/>
              </a:spcBef>
              <a:buSzPct val="100000"/>
              <a:buFont typeface="Montserrat"/>
              <a:defRPr sz="14000">
                <a:latin typeface="Montserrat"/>
                <a:ea typeface="Montserrat"/>
                <a:cs typeface="Montserrat"/>
                <a:sym typeface="Montserrat"/>
              </a:defRPr>
            </a:lvl1pPr>
            <a:lvl2pPr lvl="1" algn="ctr">
              <a:spcBef>
                <a:spcPts val="0"/>
              </a:spcBef>
              <a:buSzPct val="100000"/>
              <a:buFont typeface="Montserrat"/>
              <a:defRPr sz="14000">
                <a:latin typeface="Montserrat"/>
                <a:ea typeface="Montserrat"/>
                <a:cs typeface="Montserrat"/>
                <a:sym typeface="Montserrat"/>
              </a:defRPr>
            </a:lvl2pPr>
            <a:lvl3pPr lvl="2" algn="ctr">
              <a:spcBef>
                <a:spcPts val="0"/>
              </a:spcBef>
              <a:buSzPct val="100000"/>
              <a:buFont typeface="Montserrat"/>
              <a:defRPr sz="14000">
                <a:latin typeface="Montserrat"/>
                <a:ea typeface="Montserrat"/>
                <a:cs typeface="Montserrat"/>
                <a:sym typeface="Montserrat"/>
              </a:defRPr>
            </a:lvl3pPr>
            <a:lvl4pPr lvl="3" algn="ctr">
              <a:spcBef>
                <a:spcPts val="0"/>
              </a:spcBef>
              <a:buSzPct val="100000"/>
              <a:buFont typeface="Montserrat"/>
              <a:defRPr sz="14000">
                <a:latin typeface="Montserrat"/>
                <a:ea typeface="Montserrat"/>
                <a:cs typeface="Montserrat"/>
                <a:sym typeface="Montserrat"/>
              </a:defRPr>
            </a:lvl4pPr>
            <a:lvl5pPr lvl="4" algn="ctr">
              <a:spcBef>
                <a:spcPts val="0"/>
              </a:spcBef>
              <a:buSzPct val="100000"/>
              <a:buFont typeface="Montserrat"/>
              <a:defRPr sz="14000">
                <a:latin typeface="Montserrat"/>
                <a:ea typeface="Montserrat"/>
                <a:cs typeface="Montserrat"/>
                <a:sym typeface="Montserrat"/>
              </a:defRPr>
            </a:lvl5pPr>
            <a:lvl6pPr lvl="5" algn="ctr">
              <a:spcBef>
                <a:spcPts val="0"/>
              </a:spcBef>
              <a:buSzPct val="100000"/>
              <a:buFont typeface="Montserrat"/>
              <a:defRPr sz="14000">
                <a:latin typeface="Montserrat"/>
                <a:ea typeface="Montserrat"/>
                <a:cs typeface="Montserrat"/>
                <a:sym typeface="Montserrat"/>
              </a:defRPr>
            </a:lvl6pPr>
            <a:lvl7pPr lvl="6" algn="ctr">
              <a:spcBef>
                <a:spcPts val="0"/>
              </a:spcBef>
              <a:buSzPct val="100000"/>
              <a:buFont typeface="Montserrat"/>
              <a:defRPr sz="14000">
                <a:latin typeface="Montserrat"/>
                <a:ea typeface="Montserrat"/>
                <a:cs typeface="Montserrat"/>
                <a:sym typeface="Montserrat"/>
              </a:defRPr>
            </a:lvl7pPr>
            <a:lvl8pPr lvl="7" algn="ctr">
              <a:spcBef>
                <a:spcPts val="0"/>
              </a:spcBef>
              <a:buSzPct val="100000"/>
              <a:buFont typeface="Montserrat"/>
              <a:defRPr sz="14000">
                <a:latin typeface="Montserrat"/>
                <a:ea typeface="Montserrat"/>
                <a:cs typeface="Montserrat"/>
                <a:sym typeface="Montserrat"/>
              </a:defRPr>
            </a:lvl8pPr>
            <a:lvl9pPr lvl="8" algn="ctr">
              <a:spcBef>
                <a:spcPts val="0"/>
              </a:spcBef>
              <a:buSzPct val="100000"/>
              <a:buFont typeface="Montserrat"/>
              <a:defRPr sz="14000">
                <a:latin typeface="Montserrat"/>
                <a:ea typeface="Montserrat"/>
                <a:cs typeface="Montserrat"/>
                <a:sym typeface="Montserrat"/>
              </a:defRPr>
            </a:lvl9pPr>
          </a:lstStyle>
          <a:p/>
        </p:txBody>
      </p:sp>
      <p:sp>
        <p:nvSpPr>
          <p:cNvPr id="50" name="Shape 50"/>
          <p:cNvSpPr txBox="1"/>
          <p:nvPr>
            <p:ph idx="1" type="body"/>
          </p:nvPr>
        </p:nvSpPr>
        <p:spPr>
          <a:xfrm>
            <a:off x="311700" y="3228425"/>
            <a:ext cx="8520600" cy="13008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51" name="Shape 51"/>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52" name="Shape 52"/>
        <p:cNvGrpSpPr/>
        <p:nvPr/>
      </p:nvGrpSpPr>
      <p:grpSpPr>
        <a:xfrm>
          <a:off x="0" y="0"/>
          <a:ext cx="0" cy="0"/>
          <a:chOff x="0" y="0"/>
          <a:chExt cx="0" cy="0"/>
        </a:xfrm>
      </p:grpSpPr>
      <p:sp>
        <p:nvSpPr>
          <p:cNvPr id="53" name="Shape 53"/>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bg>
      <p:bgPr>
        <a:solidFill>
          <a:schemeClr val="accent5"/>
        </a:solidFill>
      </p:bgPr>
    </p:bg>
    <p:spTree>
      <p:nvGrpSpPr>
        <p:cNvPr id="15" name="Shape 15"/>
        <p:cNvGrpSpPr/>
        <p:nvPr/>
      </p:nvGrpSpPr>
      <p:grpSpPr>
        <a:xfrm>
          <a:off x="0" y="0"/>
          <a:ext cx="0" cy="0"/>
          <a:chOff x="0" y="0"/>
          <a:chExt cx="0" cy="0"/>
        </a:xfrm>
      </p:grpSpPr>
      <p:sp>
        <p:nvSpPr>
          <p:cNvPr id="16" name="Shape 16"/>
          <p:cNvSpPr/>
          <p:nvPr/>
        </p:nvSpPr>
        <p:spPr>
          <a:xfrm rot="5400000">
            <a:off x="4550700" y="-498600"/>
            <a:ext cx="42600" cy="8455800"/>
          </a:xfrm>
          <a:prstGeom prst="rect">
            <a:avLst/>
          </a:prstGeom>
          <a:solidFill>
            <a:schemeClr val="dk2"/>
          </a:solidFill>
          <a:ln>
            <a:noFill/>
          </a:ln>
        </p:spPr>
        <p:txBody>
          <a:bodyPr anchorCtr="0" anchor="ctr" bIns="91425" lIns="91425" rIns="91425" wrap="square" tIns="91425">
            <a:noAutofit/>
          </a:bodyPr>
          <a:lstStyle/>
          <a:p>
            <a:pPr lvl="0">
              <a:spcBef>
                <a:spcPts val="0"/>
              </a:spcBef>
              <a:buNone/>
            </a:pPr>
            <a:r>
              <a:t/>
            </a:r>
            <a:endParaRPr/>
          </a:p>
        </p:txBody>
      </p:sp>
      <p:sp>
        <p:nvSpPr>
          <p:cNvPr id="17" name="Shape 17"/>
          <p:cNvSpPr txBox="1"/>
          <p:nvPr>
            <p:ph type="title"/>
          </p:nvPr>
        </p:nvSpPr>
        <p:spPr>
          <a:xfrm>
            <a:off x="344250" y="1403850"/>
            <a:ext cx="8455500" cy="2146800"/>
          </a:xfrm>
          <a:prstGeom prst="rect">
            <a:avLst/>
          </a:prstGeom>
          <a:solidFill>
            <a:srgbClr val="FFFFFF"/>
          </a:solidFill>
        </p:spPr>
        <p:txBody>
          <a:bodyPr anchorCtr="0" anchor="ctr" bIns="91425" lIns="91425" rIns="91425" wrap="square" tIns="91425"/>
          <a:lstStyle>
            <a:lvl1pPr lvl="0" algn="ctr">
              <a:spcBef>
                <a:spcPts val="0"/>
              </a:spcBef>
              <a:buSzPct val="100000"/>
              <a:buFont typeface="Playfair Display"/>
              <a:defRPr b="1" sz="4800">
                <a:latin typeface="Playfair Display"/>
                <a:ea typeface="Playfair Display"/>
                <a:cs typeface="Playfair Display"/>
                <a:sym typeface="Playfair Display"/>
              </a:defRPr>
            </a:lvl1pPr>
            <a:lvl2pPr lvl="1" algn="ctr">
              <a:spcBef>
                <a:spcPts val="0"/>
              </a:spcBef>
              <a:buSzPct val="100000"/>
              <a:buFont typeface="Playfair Display"/>
              <a:defRPr b="1" sz="4800">
                <a:latin typeface="Playfair Display"/>
                <a:ea typeface="Playfair Display"/>
                <a:cs typeface="Playfair Display"/>
                <a:sym typeface="Playfair Display"/>
              </a:defRPr>
            </a:lvl2pPr>
            <a:lvl3pPr lvl="2" algn="ctr">
              <a:spcBef>
                <a:spcPts val="0"/>
              </a:spcBef>
              <a:buSzPct val="100000"/>
              <a:buFont typeface="Playfair Display"/>
              <a:defRPr b="1" sz="4800">
                <a:latin typeface="Playfair Display"/>
                <a:ea typeface="Playfair Display"/>
                <a:cs typeface="Playfair Display"/>
                <a:sym typeface="Playfair Display"/>
              </a:defRPr>
            </a:lvl3pPr>
            <a:lvl4pPr lvl="3" algn="ctr">
              <a:spcBef>
                <a:spcPts val="0"/>
              </a:spcBef>
              <a:buSzPct val="100000"/>
              <a:buFont typeface="Playfair Display"/>
              <a:defRPr b="1" sz="4800">
                <a:latin typeface="Playfair Display"/>
                <a:ea typeface="Playfair Display"/>
                <a:cs typeface="Playfair Display"/>
                <a:sym typeface="Playfair Display"/>
              </a:defRPr>
            </a:lvl4pPr>
            <a:lvl5pPr lvl="4" algn="ctr">
              <a:spcBef>
                <a:spcPts val="0"/>
              </a:spcBef>
              <a:buSzPct val="100000"/>
              <a:buFont typeface="Playfair Display"/>
              <a:defRPr b="1" sz="4800">
                <a:latin typeface="Playfair Display"/>
                <a:ea typeface="Playfair Display"/>
                <a:cs typeface="Playfair Display"/>
                <a:sym typeface="Playfair Display"/>
              </a:defRPr>
            </a:lvl5pPr>
            <a:lvl6pPr lvl="5" algn="ctr">
              <a:spcBef>
                <a:spcPts val="0"/>
              </a:spcBef>
              <a:buSzPct val="100000"/>
              <a:buFont typeface="Playfair Display"/>
              <a:defRPr b="1" sz="4800">
                <a:latin typeface="Playfair Display"/>
                <a:ea typeface="Playfair Display"/>
                <a:cs typeface="Playfair Display"/>
                <a:sym typeface="Playfair Display"/>
              </a:defRPr>
            </a:lvl6pPr>
            <a:lvl7pPr lvl="6" algn="ctr">
              <a:spcBef>
                <a:spcPts val="0"/>
              </a:spcBef>
              <a:buSzPct val="100000"/>
              <a:buFont typeface="Playfair Display"/>
              <a:defRPr b="1" sz="4800">
                <a:latin typeface="Playfair Display"/>
                <a:ea typeface="Playfair Display"/>
                <a:cs typeface="Playfair Display"/>
                <a:sym typeface="Playfair Display"/>
              </a:defRPr>
            </a:lvl7pPr>
            <a:lvl8pPr lvl="7" algn="ctr">
              <a:spcBef>
                <a:spcPts val="0"/>
              </a:spcBef>
              <a:buSzPct val="100000"/>
              <a:buFont typeface="Playfair Display"/>
              <a:defRPr b="1" sz="4800">
                <a:latin typeface="Playfair Display"/>
                <a:ea typeface="Playfair Display"/>
                <a:cs typeface="Playfair Display"/>
                <a:sym typeface="Playfair Display"/>
              </a:defRPr>
            </a:lvl8pPr>
            <a:lvl9pPr lvl="8" algn="ctr">
              <a:spcBef>
                <a:spcPts val="0"/>
              </a:spcBef>
              <a:buSzPct val="100000"/>
              <a:buFont typeface="Playfair Display"/>
              <a:defRPr b="1" sz="4800">
                <a:latin typeface="Playfair Display"/>
                <a:ea typeface="Playfair Display"/>
                <a:cs typeface="Playfair Display"/>
                <a:sym typeface="Playfair Display"/>
              </a:defRPr>
            </a:lvl9pPr>
          </a:lstStyle>
          <a:p/>
        </p:txBody>
      </p:sp>
      <p:sp>
        <p:nvSpPr>
          <p:cNvPr id="18" name="Shape 18"/>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9" name="Shape 19"/>
        <p:cNvGrpSpPr/>
        <p:nvPr/>
      </p:nvGrpSpPr>
      <p:grpSpPr>
        <a:xfrm>
          <a:off x="0" y="0"/>
          <a:ext cx="0" cy="0"/>
          <a:chOff x="0" y="0"/>
          <a:chExt cx="0" cy="0"/>
        </a:xfrm>
      </p:grpSpPr>
      <p:sp>
        <p:nvSpPr>
          <p:cNvPr id="20" name="Shape 20"/>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1" name="Shape 21"/>
          <p:cNvSpPr txBox="1"/>
          <p:nvPr>
            <p:ph idx="1" type="body"/>
          </p:nvPr>
        </p:nvSpPr>
        <p:spPr>
          <a:xfrm>
            <a:off x="311700" y="1234075"/>
            <a:ext cx="8520600" cy="33348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3" name="Shape 23"/>
        <p:cNvGrpSpPr/>
        <p:nvPr/>
      </p:nvGrpSpPr>
      <p:grpSpPr>
        <a:xfrm>
          <a:off x="0" y="0"/>
          <a:ext cx="0" cy="0"/>
          <a:chOff x="0" y="0"/>
          <a:chExt cx="0" cy="0"/>
        </a:xfrm>
      </p:grpSpPr>
      <p:sp>
        <p:nvSpPr>
          <p:cNvPr id="24" name="Shape 24"/>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5" name="Shape 25"/>
          <p:cNvSpPr txBox="1"/>
          <p:nvPr>
            <p:ph idx="1" type="body"/>
          </p:nvPr>
        </p:nvSpPr>
        <p:spPr>
          <a:xfrm>
            <a:off x="311700" y="1234050"/>
            <a:ext cx="3999900" cy="33348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6" name="Shape 26"/>
          <p:cNvSpPr txBox="1"/>
          <p:nvPr>
            <p:ph idx="2" type="body"/>
          </p:nvPr>
        </p:nvSpPr>
        <p:spPr>
          <a:xfrm>
            <a:off x="4832400" y="1234050"/>
            <a:ext cx="3999900" cy="33348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7" name="Shape 27"/>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8" name="Shape 28"/>
        <p:cNvGrpSpPr/>
        <p:nvPr/>
      </p:nvGrpSpPr>
      <p:grpSpPr>
        <a:xfrm>
          <a:off x="0" y="0"/>
          <a:ext cx="0" cy="0"/>
          <a:chOff x="0" y="0"/>
          <a:chExt cx="0" cy="0"/>
        </a:xfrm>
      </p:grpSpPr>
      <p:sp>
        <p:nvSpPr>
          <p:cNvPr id="29" name="Shape 29"/>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0" name="Shape 30"/>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31" name="Shape 31"/>
        <p:cNvGrpSpPr/>
        <p:nvPr/>
      </p:nvGrpSpPr>
      <p:grpSpPr>
        <a:xfrm>
          <a:off x="0" y="0"/>
          <a:ext cx="0" cy="0"/>
          <a:chOff x="0" y="0"/>
          <a:chExt cx="0" cy="0"/>
        </a:xfrm>
      </p:grpSpPr>
      <p:sp>
        <p:nvSpPr>
          <p:cNvPr id="32" name="Shape 32"/>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3" name="Shape 33"/>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4" name="Shape 34"/>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bg>
      <p:bgPr>
        <a:solidFill>
          <a:schemeClr val="accent3"/>
        </a:solidFill>
      </p:bgPr>
    </p:bg>
    <p:spTree>
      <p:nvGrpSpPr>
        <p:cNvPr id="35" name="Shape 35"/>
        <p:cNvGrpSpPr/>
        <p:nvPr/>
      </p:nvGrpSpPr>
      <p:grpSpPr>
        <a:xfrm>
          <a:off x="0" y="0"/>
          <a:ext cx="0" cy="0"/>
          <a:chOff x="0" y="0"/>
          <a:chExt cx="0" cy="0"/>
        </a:xfrm>
      </p:grpSpPr>
      <p:sp>
        <p:nvSpPr>
          <p:cNvPr id="36" name="Shape 36"/>
          <p:cNvSpPr txBox="1"/>
          <p:nvPr>
            <p:ph type="title"/>
          </p:nvPr>
        </p:nvSpPr>
        <p:spPr>
          <a:xfrm>
            <a:off x="490250" y="526350"/>
            <a:ext cx="5618700" cy="4090800"/>
          </a:xfrm>
          <a:prstGeom prst="rect">
            <a:avLst/>
          </a:prstGeom>
        </p:spPr>
        <p:txBody>
          <a:bodyPr anchorCtr="0" anchor="ctr" bIns="91425" lIns="91425" rIns="91425" wrap="square" tIns="91425"/>
          <a:lstStyle>
            <a:lvl1pPr lvl="0">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1pPr>
            <a:lvl2pPr lvl="1">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2pPr>
            <a:lvl3pPr lvl="2">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3pPr>
            <a:lvl4pPr lvl="3">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4pPr>
            <a:lvl5pPr lvl="4">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5pPr>
            <a:lvl6pPr lvl="5">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6pPr>
            <a:lvl7pPr lvl="6">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7pPr>
            <a:lvl8pPr lvl="7">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8pPr>
            <a:lvl9pPr lvl="8">
              <a:spcBef>
                <a:spcPts val="0"/>
              </a:spcBef>
              <a:buClr>
                <a:schemeClr val="lt1"/>
              </a:buClr>
              <a:buSzPct val="100000"/>
              <a:buFont typeface="Playfair Display"/>
              <a:defRPr sz="5400">
                <a:solidFill>
                  <a:schemeClr val="lt1"/>
                </a:solidFill>
                <a:latin typeface="Playfair Display"/>
                <a:ea typeface="Playfair Display"/>
                <a:cs typeface="Playfair Display"/>
                <a:sym typeface="Playfair Display"/>
              </a:defRPr>
            </a:lvl9pPr>
          </a:lstStyle>
          <a:p/>
        </p:txBody>
      </p:sp>
      <p:sp>
        <p:nvSpPr>
          <p:cNvPr id="37" name="Shape 37"/>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8" name="Shape 38"/>
        <p:cNvGrpSpPr/>
        <p:nvPr/>
      </p:nvGrpSpPr>
      <p:grpSpPr>
        <a:xfrm>
          <a:off x="0" y="0"/>
          <a:ext cx="0" cy="0"/>
          <a:chOff x="0" y="0"/>
          <a:chExt cx="0" cy="0"/>
        </a:xfrm>
      </p:grpSpPr>
      <p:sp>
        <p:nvSpPr>
          <p:cNvPr id="39" name="Shape 39"/>
          <p:cNvSpPr/>
          <p:nvPr/>
        </p:nvSpPr>
        <p:spPr>
          <a:xfrm>
            <a:off x="4572000" y="-75"/>
            <a:ext cx="4572000" cy="5143500"/>
          </a:xfrm>
          <a:prstGeom prst="rect">
            <a:avLst/>
          </a:prstGeom>
          <a:solidFill>
            <a:schemeClr val="dk1"/>
          </a:solidFill>
          <a:ln>
            <a:noFill/>
          </a:ln>
        </p:spPr>
        <p:txBody>
          <a:bodyPr anchorCtr="0" anchor="ctr" bIns="91425" lIns="91425" rIns="91425" wrap="square" tIns="91425">
            <a:noAutofit/>
          </a:bodyPr>
          <a:lstStyle/>
          <a:p>
            <a:pPr lvl="0">
              <a:spcBef>
                <a:spcPts val="0"/>
              </a:spcBef>
              <a:buNone/>
            </a:pPr>
            <a:r>
              <a:t/>
            </a:r>
            <a:endParaRPr/>
          </a:p>
        </p:txBody>
      </p:sp>
      <p:cxnSp>
        <p:nvCxnSpPr>
          <p:cNvPr id="40" name="Shape 40"/>
          <p:cNvCxnSpPr/>
          <p:nvPr/>
        </p:nvCxnSpPr>
        <p:spPr>
          <a:xfrm>
            <a:off x="5029675" y="4495500"/>
            <a:ext cx="468300" cy="0"/>
          </a:xfrm>
          <a:prstGeom prst="straightConnector1">
            <a:avLst/>
          </a:prstGeom>
          <a:noFill/>
          <a:ln cap="flat" cmpd="sng" w="19050">
            <a:solidFill>
              <a:schemeClr val="dk2"/>
            </a:solidFill>
            <a:prstDash val="solid"/>
            <a:round/>
            <a:headEnd len="med" w="med" type="none"/>
            <a:tailEnd len="med" w="med" type="none"/>
          </a:ln>
        </p:spPr>
      </p:cxnSp>
      <p:sp>
        <p:nvSpPr>
          <p:cNvPr id="41" name="Shape 41"/>
          <p:cNvSpPr txBox="1"/>
          <p:nvPr>
            <p:ph type="title"/>
          </p:nvPr>
        </p:nvSpPr>
        <p:spPr>
          <a:xfrm>
            <a:off x="265500" y="1081675"/>
            <a:ext cx="4045200" cy="1786200"/>
          </a:xfrm>
          <a:prstGeom prst="rect">
            <a:avLst/>
          </a:prstGeom>
        </p:spPr>
        <p:txBody>
          <a:bodyPr anchorCtr="0" anchor="b" bIns="91425" lIns="91425" rIns="91425" wrap="square"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42" name="Shape 42"/>
          <p:cNvSpPr txBox="1"/>
          <p:nvPr>
            <p:ph idx="1" type="subTitle"/>
          </p:nvPr>
        </p:nvSpPr>
        <p:spPr>
          <a:xfrm>
            <a:off x="265500" y="2921401"/>
            <a:ext cx="4045200" cy="13455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43" name="Shape 43"/>
          <p:cNvSpPr txBox="1"/>
          <p:nvPr>
            <p:ph idx="2" type="body"/>
          </p:nvPr>
        </p:nvSpPr>
        <p:spPr>
          <a:xfrm>
            <a:off x="4939500" y="724200"/>
            <a:ext cx="3837000" cy="3695100"/>
          </a:xfrm>
          <a:prstGeom prst="rect">
            <a:avLst/>
          </a:prstGeom>
        </p:spPr>
        <p:txBody>
          <a:bodyPr anchorCtr="0" anchor="ctr"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4" name="Shape 44"/>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5" name="Shape 45"/>
        <p:cNvGrpSpPr/>
        <p:nvPr/>
      </p:nvGrpSpPr>
      <p:grpSpPr>
        <a:xfrm>
          <a:off x="0" y="0"/>
          <a:ext cx="0" cy="0"/>
          <a:chOff x="0" y="0"/>
          <a:chExt cx="0" cy="0"/>
        </a:xfrm>
      </p:grpSpPr>
      <p:sp>
        <p:nvSpPr>
          <p:cNvPr id="46" name="Shape 46"/>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None/>
              <a:defRPr/>
            </a:lvl1pPr>
          </a:lstStyle>
          <a:p/>
        </p:txBody>
      </p:sp>
      <p:sp>
        <p:nvSpPr>
          <p:cNvPr id="47" name="Shape 47"/>
          <p:cNvSpPr txBox="1"/>
          <p:nvPr>
            <p:ph idx="12" type="sldNum"/>
          </p:nvPr>
        </p:nvSpPr>
        <p:spPr>
          <a:xfrm>
            <a:off x="8497999" y="4688759"/>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pop">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234075"/>
            <a:ext cx="8520600" cy="33348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ct val="100000"/>
              <a:buFont typeface="Playfair Display"/>
              <a:buChar char="●"/>
              <a:defRPr sz="1800">
                <a:solidFill>
                  <a:schemeClr val="dk2"/>
                </a:solidFill>
                <a:latin typeface="Playfair Display"/>
                <a:ea typeface="Playfair Display"/>
                <a:cs typeface="Playfair Display"/>
                <a:sym typeface="Playfair Display"/>
              </a:defRPr>
            </a:lvl1pPr>
            <a:lvl2pPr lvl="1">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2pPr>
            <a:lvl3pPr lvl="2">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3pPr>
            <a:lvl4pPr lvl="3">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4pPr>
            <a:lvl5pPr lvl="4">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5pPr>
            <a:lvl6pPr lvl="5">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6pPr>
            <a:lvl7pPr lvl="6">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7pPr>
            <a:lvl8pPr lvl="7">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8pPr>
            <a:lvl9pPr lvl="8">
              <a:lnSpc>
                <a:spcPct val="115000"/>
              </a:lnSpc>
              <a:spcBef>
                <a:spcPts val="0"/>
              </a:spcBef>
              <a:spcAft>
                <a:spcPts val="1600"/>
              </a:spcAft>
              <a:buClr>
                <a:schemeClr val="dk2"/>
              </a:buClr>
              <a:buFont typeface="Playfair Display"/>
              <a:buChar char="■"/>
              <a:defRPr>
                <a:solidFill>
                  <a:schemeClr val="dk2"/>
                </a:solidFill>
                <a:latin typeface="Playfair Display"/>
                <a:ea typeface="Playfair Display"/>
                <a:cs typeface="Playfair Display"/>
                <a:sym typeface="Playfair Display"/>
              </a:defRPr>
            </a:lvl9pPr>
          </a:lstStyle>
          <a:p/>
        </p:txBody>
      </p:sp>
      <p:sp>
        <p:nvSpPr>
          <p:cNvPr id="8" name="Shape 8"/>
          <p:cNvSpPr txBox="1"/>
          <p:nvPr>
            <p:ph idx="12" type="sldNum"/>
          </p:nvPr>
        </p:nvSpPr>
        <p:spPr>
          <a:xfrm>
            <a:off x="8497999" y="4688759"/>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en" sz="1000">
                <a:solidFill>
                  <a:schemeClr val="dk2"/>
                </a:solidFill>
                <a:latin typeface="Playfair Display"/>
                <a:ea typeface="Playfair Display"/>
                <a:cs typeface="Playfair Display"/>
                <a:sym typeface="Playfair Display"/>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7" name="Shape 57"/>
        <p:cNvGrpSpPr/>
        <p:nvPr/>
      </p:nvGrpSpPr>
      <p:grpSpPr>
        <a:xfrm>
          <a:off x="0" y="0"/>
          <a:ext cx="0" cy="0"/>
          <a:chOff x="0" y="0"/>
          <a:chExt cx="0" cy="0"/>
        </a:xfrm>
      </p:grpSpPr>
      <p:sp>
        <p:nvSpPr>
          <p:cNvPr id="58" name="Shape 58"/>
          <p:cNvSpPr txBox="1"/>
          <p:nvPr>
            <p:ph type="ctrTitle"/>
          </p:nvPr>
        </p:nvSpPr>
        <p:spPr>
          <a:xfrm>
            <a:off x="344250" y="1403850"/>
            <a:ext cx="8455500" cy="2146800"/>
          </a:xfrm>
          <a:prstGeom prst="rect">
            <a:avLst/>
          </a:prstGeom>
        </p:spPr>
        <p:txBody>
          <a:bodyPr anchorCtr="0" anchor="ctr" bIns="91425" lIns="91425" rIns="91425" wrap="square" tIns="91425">
            <a:noAutofit/>
          </a:bodyPr>
          <a:lstStyle/>
          <a:p>
            <a:pPr lvl="0">
              <a:spcBef>
                <a:spcPts val="0"/>
              </a:spcBef>
              <a:buNone/>
            </a:pPr>
            <a:r>
              <a:rPr lang="en" sz="6000">
                <a:latin typeface="Times New Roman"/>
                <a:ea typeface="Times New Roman"/>
                <a:cs typeface="Times New Roman"/>
                <a:sym typeface="Times New Roman"/>
              </a:rPr>
              <a:t>What Would YOU Do?</a:t>
            </a:r>
          </a:p>
        </p:txBody>
      </p:sp>
      <p:sp>
        <p:nvSpPr>
          <p:cNvPr id="59" name="Shape 59"/>
          <p:cNvSpPr txBox="1"/>
          <p:nvPr>
            <p:ph idx="1" type="subTitle"/>
          </p:nvPr>
        </p:nvSpPr>
        <p:spPr>
          <a:xfrm>
            <a:off x="344250" y="3550650"/>
            <a:ext cx="4910100" cy="577800"/>
          </a:xfrm>
          <a:prstGeom prst="rect">
            <a:avLst/>
          </a:prstGeom>
        </p:spPr>
        <p:txBody>
          <a:bodyPr anchorCtr="0" anchor="ctr" bIns="91425" lIns="91425" rIns="91425" wrap="square" tIns="91425">
            <a:noAutofit/>
          </a:bodyPr>
          <a:lstStyle/>
          <a:p>
            <a:pPr lvl="0">
              <a:spcBef>
                <a:spcPts val="0"/>
              </a:spcBef>
              <a:buNone/>
            </a:pPr>
            <a:r>
              <a:rPr lang="en" sz="3000">
                <a:latin typeface="Times New Roman"/>
                <a:ea typeface="Times New Roman"/>
                <a:cs typeface="Times New Roman"/>
                <a:sym typeface="Times New Roman"/>
              </a:rPr>
              <a:t>An ethical dilemma</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Shape 117"/>
          <p:cNvSpPr txBox="1"/>
          <p:nvPr>
            <p:ph type="title"/>
          </p:nvPr>
        </p:nvSpPr>
        <p:spPr>
          <a:xfrm>
            <a:off x="344250" y="1403850"/>
            <a:ext cx="8455500" cy="2146800"/>
          </a:xfrm>
          <a:prstGeom prst="rect">
            <a:avLst/>
          </a:prstGeom>
        </p:spPr>
        <p:txBody>
          <a:bodyPr anchorCtr="0" anchor="ctr" bIns="91425" lIns="91425" rIns="91425" wrap="square" tIns="91425">
            <a:noAutofit/>
          </a:bodyPr>
          <a:lstStyle/>
          <a:p>
            <a:pPr lvl="0">
              <a:spcBef>
                <a:spcPts val="0"/>
              </a:spcBef>
              <a:buNone/>
            </a:pPr>
            <a:r>
              <a:rPr lang="en" sz="6000">
                <a:latin typeface="Times New Roman"/>
                <a:ea typeface="Times New Roman"/>
                <a:cs typeface="Times New Roman"/>
                <a:sym typeface="Times New Roman"/>
              </a:rPr>
              <a:t>SO what is the LEGAL thing to do?</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1" name="Shape 121"/>
        <p:cNvGrpSpPr/>
        <p:nvPr/>
      </p:nvGrpSpPr>
      <p:grpSpPr>
        <a:xfrm>
          <a:off x="0" y="0"/>
          <a:ext cx="0" cy="0"/>
          <a:chOff x="0" y="0"/>
          <a:chExt cx="0" cy="0"/>
        </a:xfrm>
      </p:grpSpPr>
      <p:sp>
        <p:nvSpPr>
          <p:cNvPr id="122" name="Shape 122"/>
          <p:cNvSpPr txBox="1"/>
          <p:nvPr>
            <p:ph type="title"/>
          </p:nvPr>
        </p:nvSpPr>
        <p:spPr>
          <a:xfrm>
            <a:off x="311700" y="497800"/>
            <a:ext cx="2808000" cy="755700"/>
          </a:xfrm>
          <a:prstGeom prst="rect">
            <a:avLst/>
          </a:prstGeom>
        </p:spPr>
        <p:txBody>
          <a:bodyPr anchorCtr="0" anchor="b" bIns="91425" lIns="91425" rIns="91425" wrap="square" tIns="91425">
            <a:noAutofit/>
          </a:bodyPr>
          <a:lstStyle/>
          <a:p>
            <a:pPr lvl="0">
              <a:spcBef>
                <a:spcPts val="0"/>
              </a:spcBef>
              <a:buNone/>
            </a:pPr>
            <a:r>
              <a:rPr b="1" lang="en" sz="3600">
                <a:latin typeface="Times New Roman"/>
                <a:ea typeface="Times New Roman"/>
                <a:cs typeface="Times New Roman"/>
                <a:sym typeface="Times New Roman"/>
              </a:rPr>
              <a:t>LAW</a:t>
            </a:r>
          </a:p>
        </p:txBody>
      </p:sp>
      <p:sp>
        <p:nvSpPr>
          <p:cNvPr id="123" name="Shape 123"/>
          <p:cNvSpPr txBox="1"/>
          <p:nvPr>
            <p:ph idx="1" type="body"/>
          </p:nvPr>
        </p:nvSpPr>
        <p:spPr>
          <a:xfrm>
            <a:off x="311700" y="1311300"/>
            <a:ext cx="2808000" cy="3179400"/>
          </a:xfrm>
          <a:prstGeom prst="rect">
            <a:avLst/>
          </a:prstGeom>
        </p:spPr>
        <p:txBody>
          <a:bodyPr anchorCtr="0" anchor="t" bIns="91425" lIns="91425" rIns="91425" wrap="square" tIns="91425">
            <a:noAutofit/>
          </a:bodyPr>
          <a:lstStyle/>
          <a:p>
            <a:pPr indent="-381000" lvl="0" marL="457200" rtl="0">
              <a:spcBef>
                <a:spcPts val="0"/>
              </a:spcBef>
              <a:buSzPct val="100000"/>
              <a:buFont typeface="Times New Roman"/>
            </a:pPr>
            <a:r>
              <a:rPr lang="en" sz="2400">
                <a:solidFill>
                  <a:schemeClr val="accent3"/>
                </a:solidFill>
                <a:latin typeface="Times New Roman"/>
                <a:ea typeface="Times New Roman"/>
                <a:cs typeface="Times New Roman"/>
                <a:sym typeface="Times New Roman"/>
              </a:rPr>
              <a:t>MINIMAL</a:t>
            </a:r>
            <a:r>
              <a:rPr lang="en" sz="2400">
                <a:latin typeface="Times New Roman"/>
                <a:ea typeface="Times New Roman"/>
                <a:cs typeface="Times New Roman"/>
                <a:sym typeface="Times New Roman"/>
              </a:rPr>
              <a:t> STANDARDS OF CONDUCT</a:t>
            </a:r>
          </a:p>
          <a:p>
            <a:pPr indent="-381000" lvl="0" marL="457200">
              <a:spcBef>
                <a:spcPts val="0"/>
              </a:spcBef>
              <a:buSzPct val="100000"/>
              <a:buFont typeface="Times New Roman"/>
            </a:pPr>
            <a:r>
              <a:rPr lang="en" sz="2400">
                <a:latin typeface="Times New Roman"/>
                <a:ea typeface="Times New Roman"/>
                <a:cs typeface="Times New Roman"/>
                <a:sym typeface="Times New Roman"/>
              </a:rPr>
              <a:t>WHAT YOU </a:t>
            </a:r>
            <a:r>
              <a:rPr lang="en" sz="2400">
                <a:solidFill>
                  <a:schemeClr val="accent3"/>
                </a:solidFill>
                <a:latin typeface="Times New Roman"/>
                <a:ea typeface="Times New Roman"/>
                <a:cs typeface="Times New Roman"/>
                <a:sym typeface="Times New Roman"/>
              </a:rPr>
              <a:t>CAN</a:t>
            </a:r>
            <a:r>
              <a:rPr lang="en" sz="2400">
                <a:latin typeface="Times New Roman"/>
                <a:ea typeface="Times New Roman"/>
                <a:cs typeface="Times New Roman"/>
                <a:sym typeface="Times New Roman"/>
              </a:rPr>
              <a:t> DO</a:t>
            </a:r>
          </a:p>
        </p:txBody>
      </p:sp>
      <p:sp>
        <p:nvSpPr>
          <p:cNvPr id="124" name="Shape 124"/>
          <p:cNvSpPr txBox="1"/>
          <p:nvPr>
            <p:ph type="title"/>
          </p:nvPr>
        </p:nvSpPr>
        <p:spPr>
          <a:xfrm>
            <a:off x="5655750" y="497800"/>
            <a:ext cx="2808000" cy="755700"/>
          </a:xfrm>
          <a:prstGeom prst="rect">
            <a:avLst/>
          </a:prstGeom>
        </p:spPr>
        <p:txBody>
          <a:bodyPr anchorCtr="0" anchor="b" bIns="91425" lIns="91425" rIns="91425" wrap="square" tIns="91425">
            <a:noAutofit/>
          </a:bodyPr>
          <a:lstStyle/>
          <a:p>
            <a:pPr lvl="0" rtl="0">
              <a:spcBef>
                <a:spcPts val="0"/>
              </a:spcBef>
              <a:buNone/>
            </a:pPr>
            <a:r>
              <a:rPr b="1" lang="en" sz="3600">
                <a:latin typeface="Times New Roman"/>
                <a:ea typeface="Times New Roman"/>
                <a:cs typeface="Times New Roman"/>
                <a:sym typeface="Times New Roman"/>
              </a:rPr>
              <a:t>ETHICS</a:t>
            </a:r>
          </a:p>
        </p:txBody>
      </p:sp>
      <p:sp>
        <p:nvSpPr>
          <p:cNvPr id="125" name="Shape 125"/>
          <p:cNvSpPr txBox="1"/>
          <p:nvPr>
            <p:ph idx="1" type="body"/>
          </p:nvPr>
        </p:nvSpPr>
        <p:spPr>
          <a:xfrm>
            <a:off x="5655750" y="1311300"/>
            <a:ext cx="2808000" cy="3179400"/>
          </a:xfrm>
          <a:prstGeom prst="rect">
            <a:avLst/>
          </a:prstGeom>
        </p:spPr>
        <p:txBody>
          <a:bodyPr anchorCtr="0" anchor="t" bIns="91425" lIns="91425" rIns="91425" wrap="square" tIns="91425">
            <a:noAutofit/>
          </a:bodyPr>
          <a:lstStyle/>
          <a:p>
            <a:pPr indent="-381000" lvl="0" marL="457200" rtl="0">
              <a:spcBef>
                <a:spcPts val="0"/>
              </a:spcBef>
              <a:buSzPct val="100000"/>
              <a:buFont typeface="Times New Roman"/>
            </a:pPr>
            <a:r>
              <a:rPr lang="en" sz="2400">
                <a:solidFill>
                  <a:schemeClr val="accent3"/>
                </a:solidFill>
                <a:latin typeface="Times New Roman"/>
                <a:ea typeface="Times New Roman"/>
                <a:cs typeface="Times New Roman"/>
                <a:sym typeface="Times New Roman"/>
              </a:rPr>
              <a:t>MAXIMAL</a:t>
            </a:r>
            <a:r>
              <a:rPr lang="en" sz="2400">
                <a:solidFill>
                  <a:srgbClr val="FF00FF"/>
                </a:solidFill>
                <a:latin typeface="Times New Roman"/>
                <a:ea typeface="Times New Roman"/>
                <a:cs typeface="Times New Roman"/>
                <a:sym typeface="Times New Roman"/>
              </a:rPr>
              <a:t> </a:t>
            </a:r>
            <a:r>
              <a:rPr lang="en" sz="2400">
                <a:latin typeface="Times New Roman"/>
                <a:ea typeface="Times New Roman"/>
                <a:cs typeface="Times New Roman"/>
                <a:sym typeface="Times New Roman"/>
              </a:rPr>
              <a:t>STANDARDS OF CONDUCT</a:t>
            </a:r>
          </a:p>
          <a:p>
            <a:pPr indent="-381000" lvl="0" marL="457200" rtl="0">
              <a:spcBef>
                <a:spcPts val="0"/>
              </a:spcBef>
              <a:buSzPct val="100000"/>
              <a:buFont typeface="Times New Roman"/>
            </a:pPr>
            <a:r>
              <a:rPr lang="en" sz="2400">
                <a:latin typeface="Times New Roman"/>
                <a:ea typeface="Times New Roman"/>
                <a:cs typeface="Times New Roman"/>
                <a:sym typeface="Times New Roman"/>
              </a:rPr>
              <a:t>WHAT YOU </a:t>
            </a:r>
            <a:r>
              <a:rPr lang="en" sz="2400">
                <a:solidFill>
                  <a:schemeClr val="accent3"/>
                </a:solidFill>
                <a:latin typeface="Times New Roman"/>
                <a:ea typeface="Times New Roman"/>
                <a:cs typeface="Times New Roman"/>
                <a:sym typeface="Times New Roman"/>
              </a:rPr>
              <a:t>SHOULD</a:t>
            </a:r>
            <a:r>
              <a:rPr lang="en" sz="2400">
                <a:latin typeface="Times New Roman"/>
                <a:ea typeface="Times New Roman"/>
                <a:cs typeface="Times New Roman"/>
                <a:sym typeface="Times New Roman"/>
              </a:rPr>
              <a:t> DO</a:t>
            </a:r>
          </a:p>
        </p:txBody>
      </p:sp>
      <p:sp>
        <p:nvSpPr>
          <p:cNvPr id="126" name="Shape 126"/>
          <p:cNvSpPr/>
          <p:nvPr/>
        </p:nvSpPr>
        <p:spPr>
          <a:xfrm>
            <a:off x="2874000" y="1071250"/>
            <a:ext cx="1262100" cy="2375700"/>
          </a:xfrm>
          <a:prstGeom prst="curvedRightArrow">
            <a:avLst>
              <a:gd fmla="val 25000" name="adj1"/>
              <a:gd fmla="val 50000" name="adj2"/>
              <a:gd fmla="val 25000" name="adj3"/>
            </a:avLst>
          </a:prstGeom>
          <a:solidFill>
            <a:schemeClr val="dk1"/>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27" name="Shape 127"/>
          <p:cNvSpPr/>
          <p:nvPr/>
        </p:nvSpPr>
        <p:spPr>
          <a:xfrm rot="10616914">
            <a:off x="4330567" y="958693"/>
            <a:ext cx="1262390" cy="2375476"/>
          </a:xfrm>
          <a:prstGeom prst="curvedRightArrow">
            <a:avLst>
              <a:gd fmla="val 25000" name="adj1"/>
              <a:gd fmla="val 50000" name="adj2"/>
              <a:gd fmla="val 25000" name="adj3"/>
            </a:avLst>
          </a:prstGeom>
          <a:solidFill>
            <a:schemeClr val="dk1"/>
          </a:solidFill>
          <a:ln cap="flat" cmpd="sng" w="9525">
            <a:solidFill>
              <a:schemeClr val="dk2"/>
            </a:solidFill>
            <a:prstDash val="solid"/>
            <a:round/>
            <a:headEnd len="med" w="med" type="none"/>
            <a:tailEnd len="med" w="med" type="none"/>
          </a:ln>
        </p:spPr>
        <p:txBody>
          <a:bodyPr anchorCtr="0" anchor="ctr" bIns="91425" lIns="91425" rIns="91425" wrap="square" tIns="91425">
            <a:noAutofit/>
          </a:bodyPr>
          <a:lstStyle/>
          <a:p>
            <a:pPr lvl="0">
              <a:spcBef>
                <a:spcPts val="0"/>
              </a:spcBef>
              <a:buNone/>
            </a:pPr>
            <a:r>
              <a:t/>
            </a:r>
            <a:endParaRPr/>
          </a:p>
        </p:txBody>
      </p:sp>
      <p:sp>
        <p:nvSpPr>
          <p:cNvPr id="128" name="Shape 128"/>
          <p:cNvSpPr txBox="1"/>
          <p:nvPr/>
        </p:nvSpPr>
        <p:spPr>
          <a:xfrm>
            <a:off x="3404250" y="1919800"/>
            <a:ext cx="1760400" cy="678600"/>
          </a:xfrm>
          <a:prstGeom prst="rect">
            <a:avLst/>
          </a:prstGeom>
          <a:noFill/>
          <a:ln>
            <a:noFill/>
          </a:ln>
        </p:spPr>
        <p:txBody>
          <a:bodyPr anchorCtr="0" anchor="t" bIns="91425" lIns="91425" rIns="91425" wrap="square" tIns="91425">
            <a:noAutofit/>
          </a:bodyPr>
          <a:lstStyle/>
          <a:p>
            <a:pPr lvl="0">
              <a:spcBef>
                <a:spcPts val="0"/>
              </a:spcBef>
              <a:buNone/>
            </a:pPr>
            <a:r>
              <a:rPr b="1" lang="en" sz="1800">
                <a:latin typeface="Times New Roman"/>
                <a:ea typeface="Times New Roman"/>
                <a:cs typeface="Times New Roman"/>
                <a:sym typeface="Times New Roman"/>
              </a:rPr>
              <a:t>REFLECTION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Shape 64"/>
          <p:cNvSpPr txBox="1"/>
          <p:nvPr>
            <p:ph type="title"/>
          </p:nvPr>
        </p:nvSpPr>
        <p:spPr>
          <a:xfrm>
            <a:off x="311700" y="156075"/>
            <a:ext cx="8520600" cy="572700"/>
          </a:xfrm>
          <a:prstGeom prst="rect">
            <a:avLst/>
          </a:prstGeom>
        </p:spPr>
        <p:txBody>
          <a:bodyPr anchorCtr="0" anchor="t" bIns="91425" lIns="91425" rIns="91425" wrap="square" tIns="91425">
            <a:noAutofit/>
          </a:bodyPr>
          <a:lstStyle/>
          <a:p>
            <a:pPr lvl="0">
              <a:spcBef>
                <a:spcPts val="0"/>
              </a:spcBef>
              <a:buNone/>
            </a:pPr>
            <a:r>
              <a:rPr b="1" lang="en" sz="3600">
                <a:latin typeface="Times New Roman"/>
                <a:ea typeface="Times New Roman"/>
                <a:cs typeface="Times New Roman"/>
                <a:sym typeface="Times New Roman"/>
              </a:rPr>
              <a:t>Ponder this…</a:t>
            </a:r>
            <a:r>
              <a:rPr lang="en"/>
              <a:t> </a:t>
            </a:r>
          </a:p>
        </p:txBody>
      </p:sp>
      <p:sp>
        <p:nvSpPr>
          <p:cNvPr id="65" name="Shape 65"/>
          <p:cNvSpPr txBox="1"/>
          <p:nvPr>
            <p:ph idx="1" type="body"/>
          </p:nvPr>
        </p:nvSpPr>
        <p:spPr>
          <a:xfrm>
            <a:off x="311700" y="791000"/>
            <a:ext cx="8520600" cy="3334800"/>
          </a:xfrm>
          <a:prstGeom prst="rect">
            <a:avLst/>
          </a:prstGeom>
        </p:spPr>
        <p:txBody>
          <a:bodyPr anchorCtr="0" anchor="t" bIns="91425" lIns="91425" rIns="91425" wrap="square" tIns="91425">
            <a:noAutofit/>
          </a:bodyPr>
          <a:lstStyle/>
          <a:p>
            <a:pPr lvl="0" rtl="0">
              <a:lnSpc>
                <a:spcPct val="100000"/>
              </a:lnSpc>
              <a:spcBef>
                <a:spcPts val="0"/>
              </a:spcBef>
              <a:spcAft>
                <a:spcPts val="0"/>
              </a:spcAft>
              <a:buClr>
                <a:schemeClr val="dk2"/>
              </a:buClr>
              <a:buSzPct val="45833"/>
              <a:buFont typeface="Arial"/>
              <a:buNone/>
            </a:pPr>
            <a:r>
              <a:rPr lang="en" sz="2400">
                <a:highlight>
                  <a:srgbClr val="FFFFFF"/>
                </a:highlight>
                <a:latin typeface="Times New Roman"/>
                <a:ea typeface="Times New Roman"/>
                <a:cs typeface="Times New Roman"/>
                <a:sym typeface="Times New Roman"/>
              </a:rPr>
              <a:t>A pregnant woman leading a group of people out of a cave on a coast is stuck in the mouth of that cave. In a short time high tide will be upon them, and unless she is unstuck, they will all be drowned except the woman, whose head is out of the cave. Fortunately, (or unfortunately,) someone has with him a stick of dynamite. There seems no way to get the pregnant woman loose without using the dynamite which will inevitably kill her; but if they do not use it everyone will drown. What should they do?</a:t>
            </a:r>
          </a:p>
          <a:p>
            <a:pPr lvl="0">
              <a:spcBef>
                <a:spcPts val="0"/>
              </a:spcBef>
              <a:buNone/>
            </a:pPr>
            <a:r>
              <a:rPr lang="en" sz="800">
                <a:latin typeface="Arial"/>
                <a:ea typeface="Arial"/>
                <a:cs typeface="Arial"/>
                <a:sym typeface="Arial"/>
              </a:rPr>
              <a:t>Read more at http://examples.yourdictionary.com/ethical-dilemma-examples.html#6UOjPVQ4huGyuEgr.99</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Shape 70"/>
          <p:cNvSpPr txBox="1"/>
          <p:nvPr>
            <p:ph type="title"/>
          </p:nvPr>
        </p:nvSpPr>
        <p:spPr>
          <a:xfrm>
            <a:off x="344250" y="1403850"/>
            <a:ext cx="8455500" cy="2146800"/>
          </a:xfrm>
          <a:prstGeom prst="rect">
            <a:avLst/>
          </a:prstGeom>
        </p:spPr>
        <p:txBody>
          <a:bodyPr anchorCtr="0" anchor="ctr" bIns="91425" lIns="91425" rIns="91425" wrap="square" tIns="91425">
            <a:noAutofit/>
          </a:bodyPr>
          <a:lstStyle/>
          <a:p>
            <a:pPr lvl="0">
              <a:spcBef>
                <a:spcPts val="0"/>
              </a:spcBef>
              <a:buNone/>
            </a:pPr>
            <a:r>
              <a:rPr lang="en">
                <a:latin typeface="Times New Roman"/>
                <a:ea typeface="Times New Roman"/>
                <a:cs typeface="Times New Roman"/>
                <a:sym typeface="Times New Roman"/>
              </a:rPr>
              <a:t>Now answer the following question without saying a word...</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Shape 75"/>
          <p:cNvSpPr txBox="1"/>
          <p:nvPr>
            <p:ph type="title"/>
          </p:nvPr>
        </p:nvSpPr>
        <p:spPr>
          <a:xfrm>
            <a:off x="311700" y="160700"/>
            <a:ext cx="3329100" cy="755700"/>
          </a:xfrm>
          <a:prstGeom prst="rect">
            <a:avLst/>
          </a:prstGeom>
        </p:spPr>
        <p:txBody>
          <a:bodyPr anchorCtr="0" anchor="b" bIns="91425" lIns="91425" rIns="91425" wrap="square" tIns="91425">
            <a:noAutofit/>
          </a:bodyPr>
          <a:lstStyle/>
          <a:p>
            <a:pPr lvl="0">
              <a:spcBef>
                <a:spcPts val="0"/>
              </a:spcBef>
              <a:buNone/>
            </a:pPr>
            <a:r>
              <a:rPr b="1" lang="en">
                <a:latin typeface="Times New Roman"/>
                <a:ea typeface="Times New Roman"/>
                <a:cs typeface="Times New Roman"/>
                <a:sym typeface="Times New Roman"/>
              </a:rPr>
              <a:t>USE THE DYNAMITE</a:t>
            </a:r>
          </a:p>
        </p:txBody>
      </p:sp>
      <p:sp>
        <p:nvSpPr>
          <p:cNvPr id="76" name="Shape 76"/>
          <p:cNvSpPr txBox="1"/>
          <p:nvPr>
            <p:ph idx="1" type="body"/>
          </p:nvPr>
        </p:nvSpPr>
        <p:spPr>
          <a:xfrm>
            <a:off x="263525" y="1051250"/>
            <a:ext cx="3425700" cy="3976800"/>
          </a:xfrm>
          <a:prstGeom prst="rect">
            <a:avLst/>
          </a:prstGeom>
        </p:spPr>
        <p:txBody>
          <a:bodyPr anchorCtr="0" anchor="t" bIns="91425" lIns="91425" rIns="91425" wrap="square" tIns="91425">
            <a:noAutofit/>
          </a:bodyPr>
          <a:lstStyle/>
          <a:p>
            <a:pPr lvl="0" rtl="0">
              <a:spcBef>
                <a:spcPts val="0"/>
              </a:spcBef>
              <a:buNone/>
            </a:pPr>
            <a:r>
              <a:rPr lang="en" sz="1800">
                <a:latin typeface="Times New Roman"/>
                <a:ea typeface="Times New Roman"/>
                <a:cs typeface="Times New Roman"/>
                <a:sym typeface="Times New Roman"/>
              </a:rPr>
              <a:t>WITH THE KNOWLEDGE that using the dynamite will kill the pregnant woman but save the others, you believe that the group should use the dynamite</a:t>
            </a:r>
          </a:p>
          <a:p>
            <a:pPr lvl="0">
              <a:spcBef>
                <a:spcPts val="0"/>
              </a:spcBef>
              <a:buNone/>
            </a:pPr>
            <a:r>
              <a:rPr lang="en" sz="1800">
                <a:latin typeface="Times New Roman"/>
                <a:ea typeface="Times New Roman"/>
                <a:cs typeface="Times New Roman"/>
                <a:sym typeface="Times New Roman"/>
              </a:rPr>
              <a:t>STAND UP (WITHOUT SAYING A WORD) AND STAND ON THE LEFT SIDE OF THE ROOM (YOUR LEFT, NOT MINE!)</a:t>
            </a:r>
          </a:p>
        </p:txBody>
      </p:sp>
      <p:sp>
        <p:nvSpPr>
          <p:cNvPr id="77" name="Shape 77"/>
          <p:cNvSpPr txBox="1"/>
          <p:nvPr>
            <p:ph type="title"/>
          </p:nvPr>
        </p:nvSpPr>
        <p:spPr>
          <a:xfrm>
            <a:off x="5337925" y="138075"/>
            <a:ext cx="3329100" cy="755700"/>
          </a:xfrm>
          <a:prstGeom prst="rect">
            <a:avLst/>
          </a:prstGeom>
        </p:spPr>
        <p:txBody>
          <a:bodyPr anchorCtr="0" anchor="b" bIns="91425" lIns="91425" rIns="91425" wrap="square" tIns="91425">
            <a:noAutofit/>
          </a:bodyPr>
          <a:lstStyle/>
          <a:p>
            <a:pPr lvl="0" rtl="0">
              <a:spcBef>
                <a:spcPts val="0"/>
              </a:spcBef>
              <a:buNone/>
            </a:pPr>
            <a:r>
              <a:rPr b="1" lang="en">
                <a:latin typeface="Times New Roman"/>
                <a:ea typeface="Times New Roman"/>
                <a:cs typeface="Times New Roman"/>
                <a:sym typeface="Times New Roman"/>
              </a:rPr>
              <a:t>SAVE THE </a:t>
            </a:r>
          </a:p>
          <a:p>
            <a:pPr lvl="0" rtl="0">
              <a:spcBef>
                <a:spcPts val="0"/>
              </a:spcBef>
              <a:buNone/>
            </a:pPr>
            <a:r>
              <a:rPr b="1" lang="en">
                <a:latin typeface="Times New Roman"/>
                <a:ea typeface="Times New Roman"/>
                <a:cs typeface="Times New Roman"/>
                <a:sym typeface="Times New Roman"/>
              </a:rPr>
              <a:t>UNBORN CHILD</a:t>
            </a:r>
          </a:p>
        </p:txBody>
      </p:sp>
      <p:sp>
        <p:nvSpPr>
          <p:cNvPr id="78" name="Shape 78"/>
          <p:cNvSpPr txBox="1"/>
          <p:nvPr>
            <p:ph idx="1" type="body"/>
          </p:nvPr>
        </p:nvSpPr>
        <p:spPr>
          <a:xfrm>
            <a:off x="5289750" y="1028625"/>
            <a:ext cx="3425700" cy="3976800"/>
          </a:xfrm>
          <a:prstGeom prst="rect">
            <a:avLst/>
          </a:prstGeom>
        </p:spPr>
        <p:txBody>
          <a:bodyPr anchorCtr="0" anchor="t" bIns="91425" lIns="91425" rIns="91425" wrap="square" tIns="91425">
            <a:noAutofit/>
          </a:bodyPr>
          <a:lstStyle/>
          <a:p>
            <a:pPr lvl="0" rtl="0">
              <a:spcBef>
                <a:spcPts val="0"/>
              </a:spcBef>
              <a:buNone/>
            </a:pPr>
            <a:r>
              <a:rPr lang="en" sz="1800">
                <a:latin typeface="Times New Roman"/>
                <a:ea typeface="Times New Roman"/>
                <a:cs typeface="Times New Roman"/>
                <a:sym typeface="Times New Roman"/>
              </a:rPr>
              <a:t>WITH THE KNOWLEDGE that not using the dynamite and allowing the pregnant lady and her unborn child to live while the rest of the group dies you believe that the group should not use the dynamine</a:t>
            </a:r>
          </a:p>
          <a:p>
            <a:pPr lvl="0" rtl="0">
              <a:spcBef>
                <a:spcPts val="0"/>
              </a:spcBef>
              <a:buNone/>
            </a:pPr>
            <a:r>
              <a:rPr lang="en" sz="1800">
                <a:latin typeface="Times New Roman"/>
                <a:ea typeface="Times New Roman"/>
                <a:cs typeface="Times New Roman"/>
                <a:sym typeface="Times New Roman"/>
              </a:rPr>
              <a:t>STAND UP (WITHOUT SAYING A WORD) AND STAND ON THE RIGHT SIDE OF THE ROOM (YOUR RIGHT, NOT MINE!)</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44250" y="828350"/>
            <a:ext cx="8455500" cy="2722200"/>
          </a:xfrm>
          <a:prstGeom prst="rect">
            <a:avLst/>
          </a:prstGeom>
        </p:spPr>
        <p:txBody>
          <a:bodyPr anchorCtr="0" anchor="ctr" bIns="91425" lIns="91425" rIns="91425" wrap="square" tIns="91425">
            <a:noAutofit/>
          </a:bodyPr>
          <a:lstStyle/>
          <a:p>
            <a:pPr lvl="0">
              <a:spcBef>
                <a:spcPts val="0"/>
              </a:spcBef>
              <a:buNone/>
            </a:pPr>
            <a:r>
              <a:rPr lang="en">
                <a:latin typeface="Times New Roman"/>
                <a:ea typeface="Times New Roman"/>
                <a:cs typeface="Times New Roman"/>
                <a:sym typeface="Times New Roman"/>
              </a:rPr>
              <a:t>NOW, partner up with someone from the opposite side of the room and CHANGE THEIR MIND...</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Shape 88"/>
          <p:cNvSpPr txBox="1"/>
          <p:nvPr>
            <p:ph type="title"/>
          </p:nvPr>
        </p:nvSpPr>
        <p:spPr>
          <a:xfrm>
            <a:off x="500850" y="526350"/>
            <a:ext cx="3670800" cy="4090800"/>
          </a:xfrm>
          <a:prstGeom prst="rect">
            <a:avLst/>
          </a:prstGeom>
        </p:spPr>
        <p:txBody>
          <a:bodyPr anchorCtr="0" anchor="ctr" bIns="91425" lIns="91425" rIns="91425" wrap="square" tIns="91425">
            <a:noAutofit/>
          </a:bodyPr>
          <a:lstStyle/>
          <a:p>
            <a:pPr lvl="0" algn="ctr">
              <a:spcBef>
                <a:spcPts val="0"/>
              </a:spcBef>
              <a:buNone/>
            </a:pPr>
            <a:r>
              <a:rPr b="1" lang="en">
                <a:latin typeface="Times New Roman"/>
                <a:ea typeface="Times New Roman"/>
                <a:cs typeface="Times New Roman"/>
                <a:sym typeface="Times New Roman"/>
              </a:rPr>
              <a:t>TRUE ETHICAL DILEMMA</a:t>
            </a:r>
          </a:p>
        </p:txBody>
      </p:sp>
      <p:sp>
        <p:nvSpPr>
          <p:cNvPr id="89" name="Shape 89"/>
          <p:cNvSpPr txBox="1"/>
          <p:nvPr/>
        </p:nvSpPr>
        <p:spPr>
          <a:xfrm>
            <a:off x="4642650" y="722400"/>
            <a:ext cx="4122600" cy="4016700"/>
          </a:xfrm>
          <a:prstGeom prst="rect">
            <a:avLst/>
          </a:prstGeom>
          <a:noFill/>
          <a:ln>
            <a:noFill/>
          </a:ln>
        </p:spPr>
        <p:txBody>
          <a:bodyPr anchorCtr="0" anchor="t" bIns="91425" lIns="91425" rIns="91425" wrap="square" tIns="91425">
            <a:noAutofit/>
          </a:bodyPr>
          <a:lstStyle/>
          <a:p>
            <a:pPr lvl="0">
              <a:spcBef>
                <a:spcPts val="0"/>
              </a:spcBef>
              <a:buNone/>
            </a:pPr>
            <a:r>
              <a:rPr lang="en" sz="4800">
                <a:latin typeface="Times New Roman"/>
                <a:ea typeface="Times New Roman"/>
                <a:cs typeface="Times New Roman"/>
                <a:sym typeface="Times New Roman"/>
              </a:rPr>
              <a:t>Two or more courses of actions that are ethically justifiable.</a:t>
            </a:r>
            <a:r>
              <a:rPr lang="en" sz="4800">
                <a:latin typeface="Playfair Display"/>
                <a:ea typeface="Playfair Display"/>
                <a:cs typeface="Playfair Display"/>
                <a:sym typeface="Playfair Display"/>
              </a:rPr>
              <a:t> </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Shape 94"/>
          <p:cNvSpPr txBox="1"/>
          <p:nvPr>
            <p:ph type="title"/>
          </p:nvPr>
        </p:nvSpPr>
        <p:spPr>
          <a:xfrm>
            <a:off x="265500" y="1060475"/>
            <a:ext cx="4045200" cy="1786200"/>
          </a:xfrm>
          <a:prstGeom prst="rect">
            <a:avLst/>
          </a:prstGeom>
        </p:spPr>
        <p:txBody>
          <a:bodyPr anchorCtr="0" anchor="b" bIns="91425" lIns="91425" rIns="91425" wrap="square" tIns="91425">
            <a:noAutofit/>
          </a:bodyPr>
          <a:lstStyle/>
          <a:p>
            <a:pPr lvl="0" rtl="0" algn="ctr">
              <a:spcBef>
                <a:spcPts val="0"/>
              </a:spcBef>
              <a:buNone/>
            </a:pPr>
            <a:r>
              <a:rPr b="1" lang="en">
                <a:latin typeface="Times New Roman"/>
                <a:ea typeface="Times New Roman"/>
                <a:cs typeface="Times New Roman"/>
                <a:sym typeface="Times New Roman"/>
              </a:rPr>
              <a:t>USE THE DYNAMITE</a:t>
            </a:r>
          </a:p>
        </p:txBody>
      </p:sp>
      <p:sp>
        <p:nvSpPr>
          <p:cNvPr id="95" name="Shape 95"/>
          <p:cNvSpPr txBox="1"/>
          <p:nvPr/>
        </p:nvSpPr>
        <p:spPr>
          <a:xfrm>
            <a:off x="4642650" y="722400"/>
            <a:ext cx="4122600" cy="4016700"/>
          </a:xfrm>
          <a:prstGeom prst="rect">
            <a:avLst/>
          </a:prstGeom>
          <a:noFill/>
          <a:ln>
            <a:noFill/>
          </a:ln>
        </p:spPr>
        <p:txBody>
          <a:bodyPr anchorCtr="0" anchor="t" bIns="91425" lIns="91425" rIns="91425" wrap="square" tIns="91425">
            <a:noAutofit/>
          </a:bodyPr>
          <a:lstStyle/>
          <a:p>
            <a:pPr lvl="0" rtl="0">
              <a:spcBef>
                <a:spcPts val="0"/>
              </a:spcBef>
              <a:buNone/>
            </a:pPr>
            <a:r>
              <a:t/>
            </a:r>
            <a:endParaRPr sz="4800">
              <a:latin typeface="Playfair Display"/>
              <a:ea typeface="Playfair Display"/>
              <a:cs typeface="Playfair Display"/>
              <a:sym typeface="Playfair Display"/>
            </a:endParaRPr>
          </a:p>
        </p:txBody>
      </p:sp>
      <p:sp>
        <p:nvSpPr>
          <p:cNvPr id="96" name="Shape 96"/>
          <p:cNvSpPr txBox="1"/>
          <p:nvPr>
            <p:ph idx="1" type="subTitle"/>
          </p:nvPr>
        </p:nvSpPr>
        <p:spPr>
          <a:xfrm>
            <a:off x="265500" y="2921401"/>
            <a:ext cx="4045200" cy="1345500"/>
          </a:xfrm>
          <a:prstGeom prst="rect">
            <a:avLst/>
          </a:prstGeom>
        </p:spPr>
        <p:txBody>
          <a:bodyPr anchorCtr="0" anchor="t" bIns="91425" lIns="91425" rIns="91425" wrap="square" tIns="91425">
            <a:noAutofit/>
          </a:bodyPr>
          <a:lstStyle/>
          <a:p>
            <a:pPr lvl="0">
              <a:spcBef>
                <a:spcPts val="0"/>
              </a:spcBef>
              <a:buNone/>
            </a:pPr>
            <a:r>
              <a:rPr lang="en">
                <a:latin typeface="Times New Roman"/>
                <a:ea typeface="Times New Roman"/>
                <a:cs typeface="Times New Roman"/>
                <a:sym typeface="Times New Roman"/>
              </a:rPr>
              <a:t>WHY IS THIS THE ETHICALLY RIGHT THING TO DO?</a:t>
            </a:r>
          </a:p>
        </p:txBody>
      </p:sp>
      <p:sp>
        <p:nvSpPr>
          <p:cNvPr id="97" name="Shape 97"/>
          <p:cNvSpPr txBox="1"/>
          <p:nvPr>
            <p:ph idx="2" type="body"/>
          </p:nvPr>
        </p:nvSpPr>
        <p:spPr>
          <a:xfrm>
            <a:off x="4939500" y="211900"/>
            <a:ext cx="3837000" cy="4729200"/>
          </a:xfrm>
          <a:prstGeom prst="rect">
            <a:avLst/>
          </a:prstGeom>
        </p:spPr>
        <p:txBody>
          <a:bodyPr anchorCtr="0" anchor="ctr" bIns="91425" lIns="91425" rIns="91425" wrap="square" tIns="91425">
            <a:noAutofit/>
          </a:bodyPr>
          <a:lstStyle/>
          <a:p>
            <a:pPr indent="-228600" lvl="0" marL="457200" rtl="0">
              <a:spcBef>
                <a:spcPts val="0"/>
              </a:spcBef>
              <a:buFont typeface="Times New Roman"/>
            </a:pPr>
            <a:r>
              <a:rPr lang="en">
                <a:latin typeface="Times New Roman"/>
                <a:ea typeface="Times New Roman"/>
                <a:cs typeface="Times New Roman"/>
                <a:sym typeface="Times New Roman"/>
              </a:rPr>
              <a:t>The greater good is more important and more lives will be saved with the dynamite</a:t>
            </a:r>
            <a:br>
              <a:rPr lang="en">
                <a:latin typeface="Times New Roman"/>
                <a:ea typeface="Times New Roman"/>
                <a:cs typeface="Times New Roman"/>
                <a:sym typeface="Times New Roman"/>
              </a:rPr>
            </a:br>
          </a:p>
          <a:p>
            <a:pPr indent="-228600" lvl="0" marL="457200" rtl="0">
              <a:spcBef>
                <a:spcPts val="0"/>
              </a:spcBef>
              <a:buFont typeface="Times New Roman"/>
            </a:pPr>
            <a:r>
              <a:rPr lang="en">
                <a:latin typeface="Times New Roman"/>
                <a:ea typeface="Times New Roman"/>
                <a:cs typeface="Times New Roman"/>
                <a:sym typeface="Times New Roman"/>
              </a:rPr>
              <a:t>The impact will be lessened by the death of only one person, unless you consider the unborn a person (this is a whole other ethical dilemma)</a:t>
            </a:r>
            <a:br>
              <a:rPr lang="en">
                <a:latin typeface="Times New Roman"/>
                <a:ea typeface="Times New Roman"/>
                <a:cs typeface="Times New Roman"/>
                <a:sym typeface="Times New Roman"/>
              </a:rPr>
            </a:br>
          </a:p>
          <a:p>
            <a:pPr indent="-228600" lvl="0" marL="457200" rtl="0">
              <a:spcBef>
                <a:spcPts val="0"/>
              </a:spcBef>
              <a:buFont typeface="Times New Roman"/>
            </a:pPr>
            <a:r>
              <a:rPr lang="en">
                <a:latin typeface="Times New Roman"/>
                <a:ea typeface="Times New Roman"/>
                <a:cs typeface="Times New Roman"/>
                <a:sym typeface="Times New Roman"/>
              </a:rPr>
              <a:t>There is a slim chance that the woman could survive the blast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265500" y="1081675"/>
            <a:ext cx="4045200" cy="1786200"/>
          </a:xfrm>
          <a:prstGeom prst="rect">
            <a:avLst/>
          </a:prstGeom>
        </p:spPr>
        <p:txBody>
          <a:bodyPr anchorCtr="0" anchor="b" bIns="91425" lIns="91425" rIns="91425" wrap="square" tIns="91425">
            <a:noAutofit/>
          </a:bodyPr>
          <a:lstStyle/>
          <a:p>
            <a:pPr lvl="0" rtl="0">
              <a:spcBef>
                <a:spcPts val="0"/>
              </a:spcBef>
              <a:buNone/>
            </a:pPr>
            <a:r>
              <a:rPr lang="en">
                <a:latin typeface="Times New Roman"/>
                <a:ea typeface="Times New Roman"/>
                <a:cs typeface="Times New Roman"/>
                <a:sym typeface="Times New Roman"/>
              </a:rPr>
              <a:t>SAVE THE </a:t>
            </a:r>
          </a:p>
          <a:p>
            <a:pPr lvl="0">
              <a:spcBef>
                <a:spcPts val="0"/>
              </a:spcBef>
              <a:buNone/>
            </a:pPr>
            <a:r>
              <a:rPr lang="en">
                <a:latin typeface="Times New Roman"/>
                <a:ea typeface="Times New Roman"/>
                <a:cs typeface="Times New Roman"/>
                <a:sym typeface="Times New Roman"/>
              </a:rPr>
              <a:t>UNBORN CHILD</a:t>
            </a:r>
          </a:p>
        </p:txBody>
      </p:sp>
      <p:sp>
        <p:nvSpPr>
          <p:cNvPr id="103" name="Shape 103"/>
          <p:cNvSpPr txBox="1"/>
          <p:nvPr>
            <p:ph idx="1" type="subTitle"/>
          </p:nvPr>
        </p:nvSpPr>
        <p:spPr>
          <a:xfrm>
            <a:off x="265500" y="2921401"/>
            <a:ext cx="4045200" cy="1345500"/>
          </a:xfrm>
          <a:prstGeom prst="rect">
            <a:avLst/>
          </a:prstGeom>
        </p:spPr>
        <p:txBody>
          <a:bodyPr anchorCtr="0" anchor="t" bIns="91425" lIns="91425" rIns="91425" wrap="square" tIns="91425">
            <a:noAutofit/>
          </a:bodyPr>
          <a:lstStyle/>
          <a:p>
            <a:pPr lvl="0">
              <a:spcBef>
                <a:spcPts val="0"/>
              </a:spcBef>
              <a:buNone/>
            </a:pPr>
            <a:r>
              <a:rPr lang="en">
                <a:latin typeface="Times New Roman"/>
                <a:ea typeface="Times New Roman"/>
                <a:cs typeface="Times New Roman"/>
                <a:sym typeface="Times New Roman"/>
              </a:rPr>
              <a:t>WHY IS THIS THE ETHICALLY RIGHT THING TO DO?</a:t>
            </a:r>
          </a:p>
        </p:txBody>
      </p:sp>
      <p:sp>
        <p:nvSpPr>
          <p:cNvPr id="104" name="Shape 104"/>
          <p:cNvSpPr txBox="1"/>
          <p:nvPr>
            <p:ph idx="2" type="body"/>
          </p:nvPr>
        </p:nvSpPr>
        <p:spPr>
          <a:xfrm>
            <a:off x="4939500" y="724200"/>
            <a:ext cx="3837000" cy="3695100"/>
          </a:xfrm>
          <a:prstGeom prst="rect">
            <a:avLst/>
          </a:prstGeom>
        </p:spPr>
        <p:txBody>
          <a:bodyPr anchorCtr="0" anchor="ctr" bIns="91425" lIns="91425" rIns="91425" wrap="square" tIns="91425">
            <a:noAutofit/>
          </a:bodyPr>
          <a:lstStyle/>
          <a:p>
            <a:pPr indent="-228600" lvl="0" marL="457200" rtl="0">
              <a:spcBef>
                <a:spcPts val="0"/>
              </a:spcBef>
              <a:buFont typeface="Times New Roman"/>
            </a:pPr>
            <a:r>
              <a:rPr lang="en">
                <a:latin typeface="Times New Roman"/>
                <a:ea typeface="Times New Roman"/>
                <a:cs typeface="Times New Roman"/>
                <a:sym typeface="Times New Roman"/>
              </a:rPr>
              <a:t>The adults have already experienced life and living</a:t>
            </a:r>
            <a:br>
              <a:rPr lang="en">
                <a:latin typeface="Times New Roman"/>
                <a:ea typeface="Times New Roman"/>
                <a:cs typeface="Times New Roman"/>
                <a:sym typeface="Times New Roman"/>
              </a:rPr>
            </a:br>
          </a:p>
          <a:p>
            <a:pPr indent="-228600" lvl="0" marL="457200" rtl="0">
              <a:spcBef>
                <a:spcPts val="0"/>
              </a:spcBef>
              <a:buFont typeface="Times New Roman"/>
            </a:pPr>
            <a:r>
              <a:rPr lang="en">
                <a:latin typeface="Times New Roman"/>
                <a:ea typeface="Times New Roman"/>
                <a:cs typeface="Times New Roman"/>
                <a:sym typeface="Times New Roman"/>
              </a:rPr>
              <a:t>The child is innocent</a:t>
            </a:r>
            <a:br>
              <a:rPr lang="en">
                <a:latin typeface="Times New Roman"/>
                <a:ea typeface="Times New Roman"/>
                <a:cs typeface="Times New Roman"/>
                <a:sym typeface="Times New Roman"/>
              </a:rPr>
            </a:br>
          </a:p>
          <a:p>
            <a:pPr indent="-228600" lvl="0" marL="457200" rtl="0">
              <a:spcBef>
                <a:spcPts val="0"/>
              </a:spcBef>
              <a:buFont typeface="Times New Roman"/>
            </a:pPr>
            <a:r>
              <a:rPr lang="en">
                <a:latin typeface="Times New Roman"/>
                <a:ea typeface="Times New Roman"/>
                <a:cs typeface="Times New Roman"/>
                <a:sym typeface="Times New Roman"/>
              </a:rPr>
              <a:t>The woman did nothing wrong</a:t>
            </a:r>
            <a:br>
              <a:rPr lang="en">
                <a:latin typeface="Times New Roman"/>
                <a:ea typeface="Times New Roman"/>
                <a:cs typeface="Times New Roman"/>
                <a:sym typeface="Times New Roman"/>
              </a:rPr>
            </a:br>
          </a:p>
          <a:p>
            <a:pPr indent="-228600" lvl="0" marL="457200">
              <a:spcBef>
                <a:spcPts val="0"/>
              </a:spcBef>
              <a:buFont typeface="Times New Roman"/>
            </a:pPr>
            <a:r>
              <a:rPr lang="en">
                <a:latin typeface="Times New Roman"/>
                <a:ea typeface="Times New Roman"/>
                <a:cs typeface="Times New Roman"/>
                <a:sym typeface="Times New Roman"/>
              </a:rPr>
              <a:t>Who knows what potential might exist within that child? Perhaps he will discover the cure to cancer?</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265500" y="1081675"/>
            <a:ext cx="4045200" cy="1786200"/>
          </a:xfrm>
          <a:prstGeom prst="rect">
            <a:avLst/>
          </a:prstGeom>
        </p:spPr>
        <p:txBody>
          <a:bodyPr anchorCtr="0" anchor="b" bIns="91425" lIns="91425" rIns="91425" wrap="square" tIns="91425">
            <a:noAutofit/>
          </a:bodyPr>
          <a:lstStyle/>
          <a:p>
            <a:pPr lvl="0" rtl="0" algn="ctr">
              <a:spcBef>
                <a:spcPts val="0"/>
              </a:spcBef>
              <a:buNone/>
            </a:pPr>
            <a:r>
              <a:rPr b="1" lang="en">
                <a:latin typeface="Times New Roman"/>
                <a:ea typeface="Times New Roman"/>
                <a:cs typeface="Times New Roman"/>
                <a:sym typeface="Times New Roman"/>
              </a:rPr>
              <a:t>LEGALLY SPEAKING</a:t>
            </a:r>
          </a:p>
        </p:txBody>
      </p:sp>
      <p:sp>
        <p:nvSpPr>
          <p:cNvPr id="110" name="Shape 110"/>
          <p:cNvSpPr txBox="1"/>
          <p:nvPr/>
        </p:nvSpPr>
        <p:spPr>
          <a:xfrm>
            <a:off x="4642650" y="211900"/>
            <a:ext cx="4122600" cy="4796700"/>
          </a:xfrm>
          <a:prstGeom prst="rect">
            <a:avLst/>
          </a:prstGeom>
          <a:noFill/>
          <a:ln>
            <a:noFill/>
          </a:ln>
        </p:spPr>
        <p:txBody>
          <a:bodyPr anchorCtr="0" anchor="t" bIns="91425" lIns="91425" rIns="91425" wrap="square" tIns="91425">
            <a:noAutofit/>
          </a:bodyPr>
          <a:lstStyle/>
          <a:p>
            <a:pPr lvl="0" rtl="0">
              <a:spcBef>
                <a:spcPts val="0"/>
              </a:spcBef>
              <a:buNone/>
            </a:pPr>
            <a:r>
              <a:t/>
            </a:r>
            <a:endParaRPr sz="4800">
              <a:latin typeface="Playfair Display"/>
              <a:ea typeface="Playfair Display"/>
              <a:cs typeface="Playfair Display"/>
              <a:sym typeface="Playfair Display"/>
            </a:endParaRPr>
          </a:p>
        </p:txBody>
      </p:sp>
      <p:sp>
        <p:nvSpPr>
          <p:cNvPr id="111" name="Shape 111"/>
          <p:cNvSpPr txBox="1"/>
          <p:nvPr>
            <p:ph idx="1" type="subTitle"/>
          </p:nvPr>
        </p:nvSpPr>
        <p:spPr>
          <a:xfrm>
            <a:off x="265500" y="2921401"/>
            <a:ext cx="4045200" cy="1345500"/>
          </a:xfrm>
          <a:prstGeom prst="rect">
            <a:avLst/>
          </a:prstGeom>
        </p:spPr>
        <p:txBody>
          <a:bodyPr anchorCtr="0" anchor="t" bIns="91425" lIns="91425" rIns="91425" wrap="square" tIns="91425">
            <a:noAutofit/>
          </a:bodyPr>
          <a:lstStyle/>
          <a:p>
            <a:pPr lvl="0">
              <a:spcBef>
                <a:spcPts val="0"/>
              </a:spcBef>
              <a:buNone/>
            </a:pPr>
            <a:r>
              <a:rPr lang="en" sz="3000">
                <a:latin typeface="Times New Roman"/>
                <a:ea typeface="Times New Roman"/>
                <a:cs typeface="Times New Roman"/>
                <a:sym typeface="Times New Roman"/>
              </a:rPr>
              <a:t>THE LAW SAYS:</a:t>
            </a:r>
          </a:p>
        </p:txBody>
      </p:sp>
      <p:sp>
        <p:nvSpPr>
          <p:cNvPr id="112" name="Shape 112"/>
          <p:cNvSpPr txBox="1"/>
          <p:nvPr>
            <p:ph idx="2" type="body"/>
          </p:nvPr>
        </p:nvSpPr>
        <p:spPr>
          <a:xfrm>
            <a:off x="4939500" y="724200"/>
            <a:ext cx="3837000" cy="3695100"/>
          </a:xfrm>
          <a:prstGeom prst="rect">
            <a:avLst/>
          </a:prstGeom>
        </p:spPr>
        <p:txBody>
          <a:bodyPr anchorCtr="0" anchor="ctr" bIns="91425" lIns="91425" rIns="91425" wrap="square" tIns="91425">
            <a:noAutofit/>
          </a:bodyPr>
          <a:lstStyle/>
          <a:p>
            <a:pPr indent="-228600" lvl="0" marL="457200" rtl="0">
              <a:spcBef>
                <a:spcPts val="0"/>
              </a:spcBef>
              <a:buFont typeface="Times New Roman"/>
            </a:pPr>
            <a:r>
              <a:rPr lang="en">
                <a:latin typeface="Times New Roman"/>
                <a:ea typeface="Times New Roman"/>
                <a:cs typeface="Times New Roman"/>
                <a:sym typeface="Times New Roman"/>
              </a:rPr>
              <a:t>Using the dynamite knowing that it will harm the woman and her child is murder in the first degree or second degree depending on her condition after the explosion. </a:t>
            </a:r>
            <a:br>
              <a:rPr lang="en">
                <a:latin typeface="Times New Roman"/>
                <a:ea typeface="Times New Roman"/>
                <a:cs typeface="Times New Roman"/>
                <a:sym typeface="Times New Roman"/>
              </a:rPr>
            </a:br>
          </a:p>
          <a:p>
            <a:pPr indent="-228600" lvl="0" marL="457200">
              <a:spcBef>
                <a:spcPts val="0"/>
              </a:spcBef>
              <a:buFont typeface="Times New Roman"/>
            </a:pPr>
            <a:r>
              <a:rPr lang="en">
                <a:latin typeface="Times New Roman"/>
                <a:ea typeface="Times New Roman"/>
                <a:cs typeface="Times New Roman"/>
                <a:sym typeface="Times New Roman"/>
              </a:rPr>
              <a:t>According to the law, the families of the people who die from drowning have the right to sue the woman for wrongful death.</a:t>
            </a: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Pop">
  <a:themeElements>
    <a:clrScheme name="Pop">
      <a:dk1>
        <a:srgbClr val="F8E71C"/>
      </a:dk1>
      <a:lt1>
        <a:srgbClr val="FFFFFF"/>
      </a:lt1>
      <a:dk2>
        <a:srgbClr val="000000"/>
      </a:dk2>
      <a:lt2>
        <a:srgbClr val="D9D9D9"/>
      </a:lt2>
      <a:accent1>
        <a:srgbClr val="666666"/>
      </a:accent1>
      <a:accent2>
        <a:srgbClr val="483165"/>
      </a:accent2>
      <a:accent3>
        <a:srgbClr val="EB1E95"/>
      </a:accent3>
      <a:accent4>
        <a:srgbClr val="0F9D58"/>
      </a:accent4>
      <a:accent5>
        <a:srgbClr val="01AFD1"/>
      </a:accent5>
      <a:accent6>
        <a:srgbClr val="9C27B0"/>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